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91"/>
  </p:notesMasterIdLst>
  <p:sldIdLst>
    <p:sldId id="568" r:id="rId2"/>
    <p:sldId id="498" r:id="rId3"/>
    <p:sldId id="477" r:id="rId4"/>
    <p:sldId id="256" r:id="rId5"/>
    <p:sldId id="484" r:id="rId6"/>
    <p:sldId id="257" r:id="rId7"/>
    <p:sldId id="570" r:id="rId8"/>
    <p:sldId id="564" r:id="rId9"/>
    <p:sldId id="565" r:id="rId10"/>
    <p:sldId id="566" r:id="rId11"/>
    <p:sldId id="571" r:id="rId12"/>
    <p:sldId id="579" r:id="rId13"/>
    <p:sldId id="580" r:id="rId14"/>
    <p:sldId id="586" r:id="rId15"/>
    <p:sldId id="585" r:id="rId16"/>
    <p:sldId id="588" r:id="rId17"/>
    <p:sldId id="589" r:id="rId18"/>
    <p:sldId id="591" r:id="rId19"/>
    <p:sldId id="567" r:id="rId20"/>
    <p:sldId id="569" r:id="rId21"/>
    <p:sldId id="592" r:id="rId22"/>
    <p:sldId id="593" r:id="rId23"/>
    <p:sldId id="594" r:id="rId24"/>
    <p:sldId id="574" r:id="rId25"/>
    <p:sldId id="575" r:id="rId26"/>
    <p:sldId id="499" r:id="rId27"/>
    <p:sldId id="500" r:id="rId28"/>
    <p:sldId id="501" r:id="rId29"/>
    <p:sldId id="502" r:id="rId30"/>
    <p:sldId id="503" r:id="rId31"/>
    <p:sldId id="504" r:id="rId32"/>
    <p:sldId id="505" r:id="rId33"/>
    <p:sldId id="506" r:id="rId34"/>
    <p:sldId id="507" r:id="rId35"/>
    <p:sldId id="508" r:id="rId36"/>
    <p:sldId id="509" r:id="rId37"/>
    <p:sldId id="510" r:id="rId38"/>
    <p:sldId id="511" r:id="rId39"/>
    <p:sldId id="512" r:id="rId40"/>
    <p:sldId id="513" r:id="rId41"/>
    <p:sldId id="514" r:id="rId42"/>
    <p:sldId id="516" r:id="rId43"/>
    <p:sldId id="515" r:id="rId44"/>
    <p:sldId id="517" r:id="rId45"/>
    <p:sldId id="520" r:id="rId46"/>
    <p:sldId id="519" r:id="rId47"/>
    <p:sldId id="521" r:id="rId48"/>
    <p:sldId id="518" r:id="rId49"/>
    <p:sldId id="522" r:id="rId50"/>
    <p:sldId id="523" r:id="rId51"/>
    <p:sldId id="524" r:id="rId52"/>
    <p:sldId id="525" r:id="rId53"/>
    <p:sldId id="526" r:id="rId54"/>
    <p:sldId id="527" r:id="rId55"/>
    <p:sldId id="528" r:id="rId56"/>
    <p:sldId id="529" r:id="rId57"/>
    <p:sldId id="530" r:id="rId58"/>
    <p:sldId id="531" r:id="rId59"/>
    <p:sldId id="532" r:id="rId60"/>
    <p:sldId id="533" r:id="rId61"/>
    <p:sldId id="534" r:id="rId62"/>
    <p:sldId id="535" r:id="rId63"/>
    <p:sldId id="536" r:id="rId64"/>
    <p:sldId id="537" r:id="rId65"/>
    <p:sldId id="538" r:id="rId66"/>
    <p:sldId id="539" r:id="rId67"/>
    <p:sldId id="540" r:id="rId68"/>
    <p:sldId id="541" r:id="rId69"/>
    <p:sldId id="582" r:id="rId70"/>
    <p:sldId id="590" r:id="rId71"/>
    <p:sldId id="542" r:id="rId72"/>
    <p:sldId id="544" r:id="rId73"/>
    <p:sldId id="545" r:id="rId74"/>
    <p:sldId id="546" r:id="rId75"/>
    <p:sldId id="547" r:id="rId76"/>
    <p:sldId id="548" r:id="rId77"/>
    <p:sldId id="549" r:id="rId78"/>
    <p:sldId id="550" r:id="rId79"/>
    <p:sldId id="551" r:id="rId80"/>
    <p:sldId id="552" r:id="rId81"/>
    <p:sldId id="553" r:id="rId82"/>
    <p:sldId id="554" r:id="rId83"/>
    <p:sldId id="555" r:id="rId84"/>
    <p:sldId id="556" r:id="rId85"/>
    <p:sldId id="557" r:id="rId86"/>
    <p:sldId id="543" r:id="rId87"/>
    <p:sldId id="558" r:id="rId88"/>
    <p:sldId id="559" r:id="rId89"/>
    <p:sldId id="560" r:id="rId90"/>
    <p:sldId id="561" r:id="rId91"/>
    <p:sldId id="562" r:id="rId92"/>
    <p:sldId id="577" r:id="rId93"/>
    <p:sldId id="563" r:id="rId94"/>
    <p:sldId id="387" r:id="rId95"/>
    <p:sldId id="388" r:id="rId96"/>
    <p:sldId id="389" r:id="rId97"/>
    <p:sldId id="390" r:id="rId98"/>
    <p:sldId id="391" r:id="rId99"/>
    <p:sldId id="450" r:id="rId100"/>
    <p:sldId id="283" r:id="rId101"/>
    <p:sldId id="259" r:id="rId102"/>
    <p:sldId id="260" r:id="rId103"/>
    <p:sldId id="282" r:id="rId104"/>
    <p:sldId id="261" r:id="rId105"/>
    <p:sldId id="262" r:id="rId106"/>
    <p:sldId id="263" r:id="rId107"/>
    <p:sldId id="264" r:id="rId108"/>
    <p:sldId id="265" r:id="rId109"/>
    <p:sldId id="266" r:id="rId110"/>
    <p:sldId id="267" r:id="rId111"/>
    <p:sldId id="485" r:id="rId112"/>
    <p:sldId id="486" r:id="rId113"/>
    <p:sldId id="487" r:id="rId114"/>
    <p:sldId id="488" r:id="rId115"/>
    <p:sldId id="489" r:id="rId116"/>
    <p:sldId id="490" r:id="rId117"/>
    <p:sldId id="492" r:id="rId118"/>
    <p:sldId id="491" r:id="rId119"/>
    <p:sldId id="493" r:id="rId120"/>
    <p:sldId id="494" r:id="rId121"/>
    <p:sldId id="495" r:id="rId122"/>
    <p:sldId id="269" r:id="rId123"/>
    <p:sldId id="268" r:id="rId124"/>
    <p:sldId id="270" r:id="rId125"/>
    <p:sldId id="271" r:id="rId126"/>
    <p:sldId id="272" r:id="rId127"/>
    <p:sldId id="273" r:id="rId128"/>
    <p:sldId id="274" r:id="rId129"/>
    <p:sldId id="448" r:id="rId130"/>
    <p:sldId id="275" r:id="rId131"/>
    <p:sldId id="276" r:id="rId132"/>
    <p:sldId id="277" r:id="rId133"/>
    <p:sldId id="278" r:id="rId134"/>
    <p:sldId id="279" r:id="rId135"/>
    <p:sldId id="280" r:id="rId136"/>
    <p:sldId id="285" r:id="rId137"/>
    <p:sldId id="284" r:id="rId138"/>
    <p:sldId id="287" r:id="rId139"/>
    <p:sldId id="372" r:id="rId140"/>
    <p:sldId id="472" r:id="rId141"/>
    <p:sldId id="473" r:id="rId142"/>
    <p:sldId id="474" r:id="rId143"/>
    <p:sldId id="475" r:id="rId144"/>
    <p:sldId id="310" r:id="rId145"/>
    <p:sldId id="374" r:id="rId146"/>
    <p:sldId id="376" r:id="rId147"/>
    <p:sldId id="382" r:id="rId148"/>
    <p:sldId id="383" r:id="rId149"/>
    <p:sldId id="385" r:id="rId150"/>
    <p:sldId id="380" r:id="rId151"/>
    <p:sldId id="290" r:id="rId152"/>
    <p:sldId id="393" r:id="rId153"/>
    <p:sldId id="293" r:id="rId154"/>
    <p:sldId id="294" r:id="rId155"/>
    <p:sldId id="295" r:id="rId156"/>
    <p:sldId id="296" r:id="rId157"/>
    <p:sldId id="297" r:id="rId158"/>
    <p:sldId id="298" r:id="rId159"/>
    <p:sldId id="413" r:id="rId160"/>
    <p:sldId id="415" r:id="rId161"/>
    <p:sldId id="299" r:id="rId162"/>
    <p:sldId id="476" r:id="rId163"/>
    <p:sldId id="300" r:id="rId164"/>
    <p:sldId id="301" r:id="rId165"/>
    <p:sldId id="398" r:id="rId166"/>
    <p:sldId id="399" r:id="rId167"/>
    <p:sldId id="401" r:id="rId168"/>
    <p:sldId id="402" r:id="rId169"/>
    <p:sldId id="403" r:id="rId170"/>
    <p:sldId id="404" r:id="rId171"/>
    <p:sldId id="405" r:id="rId172"/>
    <p:sldId id="406" r:id="rId173"/>
    <p:sldId id="407" r:id="rId174"/>
    <p:sldId id="408" r:id="rId175"/>
    <p:sldId id="409" r:id="rId176"/>
    <p:sldId id="410" r:id="rId177"/>
    <p:sldId id="411" r:id="rId178"/>
    <p:sldId id="412" r:id="rId179"/>
    <p:sldId id="302" r:id="rId180"/>
    <p:sldId id="303" r:id="rId181"/>
    <p:sldId id="304" r:id="rId182"/>
    <p:sldId id="305" r:id="rId183"/>
    <p:sldId id="306" r:id="rId184"/>
    <p:sldId id="307" r:id="rId185"/>
    <p:sldId id="308" r:id="rId186"/>
    <p:sldId id="309" r:id="rId187"/>
    <p:sldId id="478" r:id="rId188"/>
    <p:sldId id="311" r:id="rId189"/>
    <p:sldId id="312" r:id="rId190"/>
    <p:sldId id="313" r:id="rId191"/>
    <p:sldId id="314" r:id="rId192"/>
    <p:sldId id="315" r:id="rId193"/>
    <p:sldId id="316" r:id="rId194"/>
    <p:sldId id="416" r:id="rId195"/>
    <p:sldId id="417" r:id="rId196"/>
    <p:sldId id="317" r:id="rId197"/>
    <p:sldId id="418" r:id="rId198"/>
    <p:sldId id="447" r:id="rId199"/>
    <p:sldId id="419" r:id="rId200"/>
    <p:sldId id="420" r:id="rId201"/>
    <p:sldId id="421" r:id="rId202"/>
    <p:sldId id="422" r:id="rId203"/>
    <p:sldId id="423" r:id="rId204"/>
    <p:sldId id="424" r:id="rId205"/>
    <p:sldId id="425" r:id="rId206"/>
    <p:sldId id="426" r:id="rId207"/>
    <p:sldId id="427" r:id="rId208"/>
    <p:sldId id="428" r:id="rId209"/>
    <p:sldId id="429" r:id="rId210"/>
    <p:sldId id="430" r:id="rId211"/>
    <p:sldId id="431" r:id="rId212"/>
    <p:sldId id="432" r:id="rId213"/>
    <p:sldId id="433" r:id="rId214"/>
    <p:sldId id="434" r:id="rId215"/>
    <p:sldId id="435" r:id="rId216"/>
    <p:sldId id="436" r:id="rId217"/>
    <p:sldId id="437" r:id="rId218"/>
    <p:sldId id="438" r:id="rId219"/>
    <p:sldId id="439" r:id="rId220"/>
    <p:sldId id="440" r:id="rId221"/>
    <p:sldId id="441" r:id="rId222"/>
    <p:sldId id="442" r:id="rId223"/>
    <p:sldId id="444" r:id="rId224"/>
    <p:sldId id="445" r:id="rId225"/>
    <p:sldId id="446" r:id="rId226"/>
    <p:sldId id="318" r:id="rId227"/>
    <p:sldId id="319" r:id="rId228"/>
    <p:sldId id="320" r:id="rId229"/>
    <p:sldId id="321" r:id="rId230"/>
    <p:sldId id="323" r:id="rId231"/>
    <p:sldId id="324" r:id="rId232"/>
    <p:sldId id="483" r:id="rId233"/>
    <p:sldId id="325" r:id="rId234"/>
    <p:sldId id="326" r:id="rId235"/>
    <p:sldId id="327" r:id="rId236"/>
    <p:sldId id="328" r:id="rId237"/>
    <p:sldId id="329" r:id="rId238"/>
    <p:sldId id="330" r:id="rId239"/>
    <p:sldId id="332" r:id="rId240"/>
    <p:sldId id="331" r:id="rId241"/>
    <p:sldId id="333" r:id="rId242"/>
    <p:sldId id="479" r:id="rId243"/>
    <p:sldId id="496" r:id="rId244"/>
    <p:sldId id="334" r:id="rId245"/>
    <p:sldId id="480" r:id="rId246"/>
    <p:sldId id="335" r:id="rId247"/>
    <p:sldId id="481" r:id="rId248"/>
    <p:sldId id="482" r:id="rId249"/>
    <p:sldId id="336" r:id="rId250"/>
    <p:sldId id="337" r:id="rId251"/>
    <p:sldId id="338" r:id="rId252"/>
    <p:sldId id="449" r:id="rId253"/>
    <p:sldId id="339" r:id="rId254"/>
    <p:sldId id="340" r:id="rId255"/>
    <p:sldId id="341" r:id="rId256"/>
    <p:sldId id="342" r:id="rId257"/>
    <p:sldId id="346" r:id="rId258"/>
    <p:sldId id="347" r:id="rId259"/>
    <p:sldId id="348" r:id="rId260"/>
    <p:sldId id="349" r:id="rId261"/>
    <p:sldId id="351" r:id="rId262"/>
    <p:sldId id="350" r:id="rId263"/>
    <p:sldId id="352" r:id="rId264"/>
    <p:sldId id="353" r:id="rId265"/>
    <p:sldId id="354" r:id="rId266"/>
    <p:sldId id="355" r:id="rId267"/>
    <p:sldId id="356" r:id="rId268"/>
    <p:sldId id="357" r:id="rId269"/>
    <p:sldId id="358" r:id="rId270"/>
    <p:sldId id="359" r:id="rId271"/>
    <p:sldId id="361" r:id="rId272"/>
    <p:sldId id="362" r:id="rId273"/>
    <p:sldId id="363" r:id="rId274"/>
    <p:sldId id="364" r:id="rId275"/>
    <p:sldId id="365" r:id="rId276"/>
    <p:sldId id="366" r:id="rId277"/>
    <p:sldId id="367" r:id="rId278"/>
    <p:sldId id="368" r:id="rId279"/>
    <p:sldId id="370" r:id="rId280"/>
    <p:sldId id="452" r:id="rId281"/>
    <p:sldId id="453" r:id="rId282"/>
    <p:sldId id="457" r:id="rId283"/>
    <p:sldId id="458" r:id="rId284"/>
    <p:sldId id="459" r:id="rId285"/>
    <p:sldId id="460" r:id="rId286"/>
    <p:sldId id="461" r:id="rId287"/>
    <p:sldId id="462" r:id="rId288"/>
    <p:sldId id="463" r:id="rId289"/>
    <p:sldId id="464" r:id="rId2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0364" autoAdjust="0"/>
  </p:normalViewPr>
  <p:slideViewPr>
    <p:cSldViewPr snapToGrid="0">
      <p:cViewPr varScale="1">
        <p:scale>
          <a:sx n="48" d="100"/>
          <a:sy n="48" d="100"/>
        </p:scale>
        <p:origin x="157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notesMaster" Target="notesMasters/notesMaster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09679-0431-4835-BCA8-CB1F6BEB9244}" type="datetimeFigureOut">
              <a:rPr lang="en-US" smtClean="0"/>
              <a:t>2021-09-15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95D4E2-D0DF-48C5-AA92-2DADFC41CA3D}" type="slidenum">
              <a:rPr lang="en-US" smtClean="0"/>
              <a:t>‹#›</a:t>
            </a:fld>
            <a:endParaRPr lang="en-US"/>
          </a:p>
        </p:txBody>
      </p:sp>
    </p:spTree>
    <p:extLst>
      <p:ext uri="{BB962C8B-B14F-4D97-AF65-F5344CB8AC3E}">
        <p14:creationId xmlns:p14="http://schemas.microsoft.com/office/powerpoint/2010/main" val="4157527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docs.statwing.com/interpreting-residual-plots-to-improve-your-regression/" TargetMode="External"/><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bit.ly/quaesita_experiment" TargetMode="External"/><Relationship Id="rId2" Type="http://schemas.openxmlformats.org/officeDocument/2006/relationships/slide" Target="../slides/slide254.xml"/><Relationship Id="rId1" Type="http://schemas.openxmlformats.org/officeDocument/2006/relationships/notesMaster" Target="../notesMasters/notesMaster1.xml"/><Relationship Id="rId4" Type="http://schemas.openxmlformats.org/officeDocument/2006/relationships/hyperlink" Target="http://bit.ly/quaesita_correlation" TargetMode="Externa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bit.ly/quaesita_damnedlies" TargetMode="External"/><Relationship Id="rId2" Type="http://schemas.openxmlformats.org/officeDocument/2006/relationships/slide" Target="../slides/slide258.xml"/><Relationship Id="rId1" Type="http://schemas.openxmlformats.org/officeDocument/2006/relationships/notesMaster" Target="../notesMasters/notesMaster1.xml"/><Relationship Id="rId6" Type="http://schemas.openxmlformats.org/officeDocument/2006/relationships/hyperlink" Target="http://bit.ly/quaesita_pointofstats" TargetMode="External"/><Relationship Id="rId5" Type="http://schemas.openxmlformats.org/officeDocument/2006/relationships/hyperlink" Target="http://bit.ly/quaesita_hist" TargetMode="External"/><Relationship Id="rId4" Type="http://schemas.openxmlformats.org/officeDocument/2006/relationships/hyperlink" Target="http://bit.ly/quaesita_inspired" TargetMode="Externa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bit.ly/quaesita_damnedlies" TargetMode="External"/><Relationship Id="rId2" Type="http://schemas.openxmlformats.org/officeDocument/2006/relationships/slide" Target="../slides/slide259.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bit.ly/quaesita_damnedlies" TargetMode="External"/><Relationship Id="rId2" Type="http://schemas.openxmlformats.org/officeDocument/2006/relationships/slide" Target="../slides/slide260.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bit.ly/livetrafficexpt"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homl.info/6" TargetMode="External"/><Relationship Id="rId2" Type="http://schemas.openxmlformats.org/officeDocument/2006/relationships/slide" Target="../slides/slide280.xml"/><Relationship Id="rId1" Type="http://schemas.openxmlformats.org/officeDocument/2006/relationships/notesMaster" Target="../notesMasters/notesMaster1.xml"/><Relationship Id="rId4" Type="http://schemas.openxmlformats.org/officeDocument/2006/relationships/hyperlink" Target="https://learning.oreilly.com/library/view/hands-on-machine-learning/9781492032632/ch01.html#idm45022193070616" TargetMode="Externa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bit.ly/mfml_regression" TargetMode="External"/><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it.ly/quaesita_emperor"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bit.ly/quaesita_slkid"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bit.ly/quaesita_mrbean"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tackoverflow.com/questions/38023881/pandas-change-the-order-of-levels-of-factor-type-object"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homl.info/8"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learning.oreilly.com/library/view/hands-on-machine-learning/9781492032632/ch01.html#idm45022192851944"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data.library.virginia.edu/is-r-squared-useless/"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www.statisticshowto.com/box-cox-transformation/"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Dummy’s Guide to Creating Dummy Variables | by Rowan Langford | Towards Data Science</a:t>
            </a:r>
          </a:p>
          <a:p>
            <a:r>
              <a:rPr lang="en-US" dirty="0" smtClean="0"/>
              <a:t>https://towardsdatascience.com/the-dummys-guide-to-creating-dummy-variables-f21faddb1d40 </a:t>
            </a:r>
          </a:p>
          <a:p>
            <a:endParaRPr lang="en-US" dirty="0" smtClean="0"/>
          </a:p>
          <a:p>
            <a:r>
              <a:rPr lang="en-US" dirty="0" smtClean="0"/>
              <a:t>Introduction to Linear Regression, Part 2: Standardization and Regression Diagnostics | by Kyle Caron | Medium</a:t>
            </a:r>
          </a:p>
          <a:p>
            <a:r>
              <a:rPr lang="en-US" dirty="0" smtClean="0"/>
              <a:t>https://medium.com/@kylecaron/introduction-to-linear-regression-part-2-standardization-and-regression-diagnostics-a15cb27944b1 </a:t>
            </a:r>
          </a:p>
          <a:p>
            <a:endParaRPr lang="en-US" dirty="0" smtClean="0"/>
          </a:p>
          <a:p>
            <a:r>
              <a:rPr lang="en-US" dirty="0" smtClean="0"/>
              <a:t>Machine Learning Crash Course  |  Google Developers</a:t>
            </a:r>
          </a:p>
          <a:p>
            <a:r>
              <a:rPr lang="en-US" dirty="0" smtClean="0"/>
              <a:t>https://developers.google.com/machine-learning/crash-course/ </a:t>
            </a:r>
          </a:p>
          <a:p>
            <a:endParaRPr lang="en-US" dirty="0" smtClean="0"/>
          </a:p>
          <a:p>
            <a:r>
              <a:rPr lang="en-US" dirty="0" smtClean="0"/>
              <a:t>Including an interaction | Python</a:t>
            </a:r>
          </a:p>
          <a:p>
            <a:r>
              <a:rPr lang="en-US" dirty="0" smtClean="0"/>
              <a:t>https://campus.datacamp.com/courses/intermediate-regression-with-statsmodels-in-python/multiple-linear-regression-3?ex=6 </a:t>
            </a:r>
          </a:p>
          <a:p>
            <a:endParaRPr lang="en-US" dirty="0" smtClean="0"/>
          </a:p>
          <a:p>
            <a:r>
              <a:rPr lang="en-US" dirty="0" err="1" smtClean="0"/>
              <a:t>DataCamp</a:t>
            </a:r>
            <a:endParaRPr lang="en-US" dirty="0" smtClean="0"/>
          </a:p>
          <a:p>
            <a:r>
              <a:rPr lang="en-US" dirty="0" smtClean="0"/>
              <a:t>https://learn.datacamp.com/courses/introduction-to-regression-with-statsmodels-in-python</a:t>
            </a:r>
          </a:p>
          <a:p>
            <a:endParaRPr lang="en-US" dirty="0" smtClean="0"/>
          </a:p>
          <a:p>
            <a:r>
              <a:rPr lang="en-US" dirty="0" smtClean="0"/>
              <a:t>Confirm your account recovery settings</a:t>
            </a:r>
          </a:p>
          <a:p>
            <a:r>
              <a:rPr lang="en-US" dirty="0" smtClean="0"/>
              <a:t>https://github.com/rouseguy/intro2stats</a:t>
            </a:r>
          </a:p>
          <a:p>
            <a:endParaRPr lang="en-US" dirty="0" smtClean="0"/>
          </a:p>
          <a:p>
            <a:r>
              <a:rPr lang="en-US" dirty="0" smtClean="0"/>
              <a:t>Simple and Multiple Linear Regression in Python | by </a:t>
            </a:r>
            <a:r>
              <a:rPr lang="en-US" dirty="0" err="1" smtClean="0"/>
              <a:t>Adi</a:t>
            </a:r>
            <a:r>
              <a:rPr lang="en-US" dirty="0" smtClean="0"/>
              <a:t> </a:t>
            </a:r>
            <a:r>
              <a:rPr lang="en-US" dirty="0" err="1" smtClean="0"/>
              <a:t>Bronshtein</a:t>
            </a:r>
            <a:r>
              <a:rPr lang="en-US" dirty="0" smtClean="0"/>
              <a:t> | Towards Data Science</a:t>
            </a:r>
          </a:p>
          <a:p>
            <a:r>
              <a:rPr lang="en-US" dirty="0" smtClean="0"/>
              <a:t>https://towardsdatascience.com/simple-and-multiple-linear-regression-in-python-c928425168f9 </a:t>
            </a:r>
          </a:p>
          <a:p>
            <a:endParaRPr lang="en-US" dirty="0" smtClean="0"/>
          </a:p>
          <a:p>
            <a:r>
              <a:rPr lang="en-US" dirty="0" smtClean="0"/>
              <a:t>Train/Test Split and Cross Validation in Python | by </a:t>
            </a:r>
            <a:r>
              <a:rPr lang="en-US" dirty="0" err="1" smtClean="0"/>
              <a:t>Adi</a:t>
            </a:r>
            <a:r>
              <a:rPr lang="en-US" dirty="0" smtClean="0"/>
              <a:t> </a:t>
            </a:r>
            <a:r>
              <a:rPr lang="en-US" dirty="0" err="1" smtClean="0"/>
              <a:t>Bronshtein</a:t>
            </a:r>
            <a:r>
              <a:rPr lang="en-US" dirty="0" smtClean="0"/>
              <a:t> | Towards Data Science</a:t>
            </a:r>
          </a:p>
          <a:p>
            <a:r>
              <a:rPr lang="en-US" dirty="0" smtClean="0"/>
              <a:t>https://towardsdatascience.com/train-test-split-and-cross-validation-in-python-80b61beca4b6</a:t>
            </a:r>
          </a:p>
          <a:p>
            <a:endParaRPr lang="en-US" dirty="0" smtClean="0"/>
          </a:p>
          <a:p>
            <a:r>
              <a:rPr lang="en-US" dirty="0" smtClean="0"/>
              <a:t>Logistic Regression in Python – Real Python</a:t>
            </a:r>
          </a:p>
          <a:p>
            <a:r>
              <a:rPr lang="en-US" dirty="0" smtClean="0"/>
              <a:t>https://realpython.com/logistic-regression-python/</a:t>
            </a:r>
          </a:p>
          <a:p>
            <a:endParaRPr lang="en-US" dirty="0" smtClean="0"/>
          </a:p>
          <a:p>
            <a:r>
              <a:rPr lang="en-US" dirty="0" smtClean="0"/>
              <a:t>Logistic Regression </a:t>
            </a:r>
            <a:r>
              <a:rPr lang="en-US" dirty="0" err="1" smtClean="0"/>
              <a:t>Scikit</a:t>
            </a:r>
            <a:r>
              <a:rPr lang="en-US" dirty="0" smtClean="0"/>
              <a:t>-learn vs </a:t>
            </a:r>
            <a:r>
              <a:rPr lang="en-US" dirty="0" err="1" smtClean="0"/>
              <a:t>Statsmodels</a:t>
            </a:r>
            <a:r>
              <a:rPr lang="en-US" dirty="0" smtClean="0"/>
              <a:t> | </a:t>
            </a:r>
            <a:r>
              <a:rPr lang="en-US" dirty="0" err="1" smtClean="0"/>
              <a:t>Finxter</a:t>
            </a:r>
            <a:endParaRPr lang="en-US" dirty="0" smtClean="0"/>
          </a:p>
          <a:p>
            <a:r>
              <a:rPr lang="en-US" dirty="0" smtClean="0"/>
              <a:t>https://blog.finxter.com/logistic-regression-scikit-learn-vs-statsmodels/</a:t>
            </a:r>
          </a:p>
          <a:p>
            <a:endParaRPr lang="en-US" dirty="0" smtClean="0"/>
          </a:p>
          <a:p>
            <a:r>
              <a:rPr lang="en-US" dirty="0" smtClean="0"/>
              <a:t>A trick question for data science buffs | by Cassie </a:t>
            </a:r>
            <a:r>
              <a:rPr lang="en-US" dirty="0" err="1" smtClean="0"/>
              <a:t>Kozyrkov</a:t>
            </a:r>
            <a:r>
              <a:rPr lang="en-US" dirty="0" smtClean="0"/>
              <a:t> | Towards Data Science</a:t>
            </a:r>
          </a:p>
          <a:p>
            <a:r>
              <a:rPr lang="en-US" dirty="0" smtClean="0"/>
              <a:t>https://towardsdatascience.com/a-trick-question-for-data-science-buffs-f44e21866a75 </a:t>
            </a:r>
          </a:p>
          <a:p>
            <a:endParaRPr lang="en-US" smtClean="0"/>
          </a:p>
          <a:p>
            <a:endParaRPr lang="en-US" dirty="0" smtClean="0"/>
          </a:p>
          <a:p>
            <a:r>
              <a:rPr lang="en-US" dirty="0" smtClean="0"/>
              <a:t>Preprocessing in Data Science (Part 1) - </a:t>
            </a:r>
            <a:r>
              <a:rPr lang="en-US" dirty="0" err="1" smtClean="0"/>
              <a:t>DataCamp</a:t>
            </a:r>
            <a:endParaRPr lang="en-US" dirty="0" smtClean="0"/>
          </a:p>
          <a:p>
            <a:r>
              <a:rPr lang="en-US" dirty="0" smtClean="0"/>
              <a:t>https://www.datacamp.com/community/tutorials/preprocessing-in-data-science-part-1-centering-scaling-and-knn</a:t>
            </a:r>
          </a:p>
          <a:p>
            <a:endParaRPr lang="en-US" dirty="0" smtClean="0"/>
          </a:p>
          <a:p>
            <a:r>
              <a:rPr lang="en-US" dirty="0" smtClean="0"/>
              <a:t>Preprocessing in Data Science (Part 2) - </a:t>
            </a:r>
            <a:r>
              <a:rPr lang="en-US" dirty="0" err="1" smtClean="0"/>
              <a:t>DataCamp</a:t>
            </a:r>
            <a:endParaRPr lang="en-US" dirty="0" smtClean="0"/>
          </a:p>
          <a:p>
            <a:r>
              <a:rPr lang="en-US" dirty="0" smtClean="0"/>
              <a:t>https://www.datacamp.com/community/tutorials/preprocessing-in-data-science-part-2-centering-scaling-and-logistic-regression</a:t>
            </a:r>
          </a:p>
          <a:p>
            <a:endParaRPr lang="en-US" dirty="0" smtClean="0"/>
          </a:p>
          <a:p>
            <a:r>
              <a:rPr lang="en-US" dirty="0" smtClean="0"/>
              <a:t>Preprocessing in Data Science (Part 3) - </a:t>
            </a:r>
            <a:r>
              <a:rPr lang="en-US" dirty="0" err="1" smtClean="0"/>
              <a:t>DataCamp</a:t>
            </a:r>
            <a:endParaRPr lang="en-US" dirty="0" smtClean="0"/>
          </a:p>
          <a:p>
            <a:r>
              <a:rPr lang="en-US" dirty="0" smtClean="0"/>
              <a:t>https://www.datacamp.com/community/tutorials/preprocessing-in-data-science-part-3-scaling-synthesized-data</a:t>
            </a:r>
          </a:p>
          <a:p>
            <a:endParaRPr lang="en-US" dirty="0" smtClean="0"/>
          </a:p>
          <a:p>
            <a:r>
              <a:rPr lang="en-US" dirty="0" smtClean="0"/>
              <a:t>Variance Inflation Factor (VIF) Explained - Python</a:t>
            </a:r>
          </a:p>
          <a:p>
            <a:r>
              <a:rPr lang="en-US" dirty="0" smtClean="0"/>
              <a:t>https://etav.github.io/python/vif_factor_python.html </a:t>
            </a:r>
          </a:p>
          <a:p>
            <a:endParaRPr lang="en-US" dirty="0" smtClean="0"/>
          </a:p>
          <a:p>
            <a:r>
              <a:rPr lang="en-US" dirty="0" smtClean="0"/>
              <a:t>Introduction to Linear Modeling in Python | </a:t>
            </a:r>
            <a:r>
              <a:rPr lang="en-US" dirty="0" err="1" smtClean="0"/>
              <a:t>DataCamp</a:t>
            </a:r>
            <a:endParaRPr lang="en-US" dirty="0" smtClean="0"/>
          </a:p>
          <a:p>
            <a:r>
              <a:rPr lang="en-US" dirty="0" smtClean="0"/>
              <a:t>https://learn.datacamp.com/courses/introduction-to-linear-modeling-in-python</a:t>
            </a:r>
          </a:p>
          <a:p>
            <a:endParaRPr lang="en-US" dirty="0" smtClean="0"/>
          </a:p>
          <a:p>
            <a:r>
              <a:rPr lang="en-US" dirty="0" smtClean="0"/>
              <a:t>Introduction to Predictive Analytics in Python | </a:t>
            </a:r>
            <a:r>
              <a:rPr lang="en-US" dirty="0" err="1" smtClean="0"/>
              <a:t>DataCamp</a:t>
            </a:r>
            <a:endParaRPr lang="en-US" dirty="0" smtClean="0"/>
          </a:p>
          <a:p>
            <a:r>
              <a:rPr lang="en-US" dirty="0" smtClean="0"/>
              <a:t>https://learn.datacamp.com/courses/introduction-to-predictive-analytics-in-python</a:t>
            </a:r>
          </a:p>
          <a:p>
            <a:endParaRPr lang="en-US" dirty="0" smtClean="0"/>
          </a:p>
          <a:p>
            <a:r>
              <a:rPr lang="en-US" dirty="0" smtClean="0"/>
              <a:t>(Tutorial) Handling Categorical Data in Python - </a:t>
            </a:r>
            <a:r>
              <a:rPr lang="en-US" dirty="0" err="1" smtClean="0"/>
              <a:t>DataCamp</a:t>
            </a:r>
            <a:endParaRPr lang="en-US" dirty="0" smtClean="0"/>
          </a:p>
          <a:p>
            <a:r>
              <a:rPr lang="en-US" dirty="0" smtClean="0"/>
              <a:t>https://www.datacamp.com/community/tutorials/categorical-data</a:t>
            </a:r>
          </a:p>
          <a:p>
            <a:endParaRPr lang="en-US" dirty="0" smtClean="0"/>
          </a:p>
          <a:p>
            <a:r>
              <a:rPr lang="en-US" dirty="0" smtClean="0"/>
              <a:t>Interaction effect in multiple regression | by </a:t>
            </a:r>
            <a:r>
              <a:rPr lang="en-US" dirty="0" err="1" smtClean="0"/>
              <a:t>Sufyan</a:t>
            </a:r>
            <a:r>
              <a:rPr lang="en-US" dirty="0" smtClean="0"/>
              <a:t> </a:t>
            </a:r>
            <a:r>
              <a:rPr lang="en-US" dirty="0" err="1" smtClean="0"/>
              <a:t>Khot</a:t>
            </a:r>
            <a:r>
              <a:rPr lang="en-US" dirty="0" smtClean="0"/>
              <a:t> | Towards Data Science</a:t>
            </a:r>
          </a:p>
          <a:p>
            <a:r>
              <a:rPr lang="en-US" dirty="0" smtClean="0"/>
              <a:t>https://towardsdatascience.com/interaction-effect-in-multiple-regression-3091a5d0fadd </a:t>
            </a:r>
          </a:p>
          <a:p>
            <a:endParaRPr lang="en-US" dirty="0" smtClean="0"/>
          </a:p>
          <a:p>
            <a:r>
              <a:rPr lang="en-US" dirty="0" smtClean="0"/>
              <a:t>Inverse matrices, column space and null space | Chapter 7, Essence of linear algebra - YouTube</a:t>
            </a:r>
          </a:p>
          <a:p>
            <a:r>
              <a:rPr lang="en-US" dirty="0" smtClean="0"/>
              <a:t>https://www.youtube.com/watch?v=uQhTuRlWMxw</a:t>
            </a:r>
          </a:p>
          <a:p>
            <a:endParaRPr lang="en-US" dirty="0" smtClean="0"/>
          </a:p>
          <a:p>
            <a:r>
              <a:rPr lang="en-US" dirty="0" smtClean="0"/>
              <a:t>A Data Science Case Study with Python: </a:t>
            </a:r>
            <a:r>
              <a:rPr lang="en-US" dirty="0" err="1" smtClean="0"/>
              <a:t>Mercari</a:t>
            </a:r>
            <a:r>
              <a:rPr lang="en-US" dirty="0" smtClean="0"/>
              <a:t> Price Prediction | by Geoffrey Lobo | Towards Data Science</a:t>
            </a:r>
          </a:p>
          <a:p>
            <a:r>
              <a:rPr lang="en-US" dirty="0" smtClean="0"/>
              <a:t>https://towardsdatascience.com/a-data-science-case-study-with-python-mercari-price-prediction-4e852d95654</a:t>
            </a:r>
          </a:p>
          <a:p>
            <a:endParaRPr lang="en-US" dirty="0" smtClean="0"/>
          </a:p>
          <a:p>
            <a:r>
              <a:rPr lang="en-US" dirty="0" smtClean="0"/>
              <a:t>https://www.kaggle.com/juliencs/a-study-on-regression-applied-to-the-ames-dataset </a:t>
            </a:r>
          </a:p>
        </p:txBody>
      </p:sp>
      <p:sp>
        <p:nvSpPr>
          <p:cNvPr id="4" name="Slide Number Placeholder 3"/>
          <p:cNvSpPr>
            <a:spLocks noGrp="1"/>
          </p:cNvSpPr>
          <p:nvPr>
            <p:ph type="sldNum" sz="quarter" idx="10"/>
          </p:nvPr>
        </p:nvSpPr>
        <p:spPr/>
        <p:txBody>
          <a:bodyPr/>
          <a:lstStyle/>
          <a:p>
            <a:fld id="{A395D4E2-D0DF-48C5-AA92-2DADFC41CA3D}" type="slidenum">
              <a:rPr lang="en-US" smtClean="0"/>
              <a:t>1</a:t>
            </a:fld>
            <a:endParaRPr lang="en-US"/>
          </a:p>
        </p:txBody>
      </p:sp>
    </p:spTree>
    <p:extLst>
      <p:ext uri="{BB962C8B-B14F-4D97-AF65-F5344CB8AC3E}">
        <p14:creationId xmlns:p14="http://schemas.microsoft.com/office/powerpoint/2010/main" val="3265753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22</a:t>
            </a:fld>
            <a:endParaRPr lang="en-US"/>
          </a:p>
        </p:txBody>
      </p:sp>
    </p:spTree>
    <p:extLst>
      <p:ext uri="{BB962C8B-B14F-4D97-AF65-F5344CB8AC3E}">
        <p14:creationId xmlns:p14="http://schemas.microsoft.com/office/powerpoint/2010/main" val="38092050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if we added number of predictors </a:t>
            </a:r>
          </a:p>
          <a:p>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206</a:t>
            </a:fld>
            <a:endParaRPr lang="en-US"/>
          </a:p>
        </p:txBody>
      </p:sp>
    </p:spTree>
    <p:extLst>
      <p:ext uri="{BB962C8B-B14F-4D97-AF65-F5344CB8AC3E}">
        <p14:creationId xmlns:p14="http://schemas.microsoft.com/office/powerpoint/2010/main" val="34728864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positive values for the residual (on the y-axis) mean the prediction was too low, and negative values mean the prediction was too high; 0 means the guess was exactly correct.</a:t>
            </a:r>
          </a:p>
          <a:p>
            <a:endParaRPr lang="en-US" sz="1200" b="0" i="0" kern="1200" dirty="0" smtClean="0">
              <a:solidFill>
                <a:schemeClr val="tx1"/>
              </a:solidFill>
              <a:effectLst/>
              <a:latin typeface="+mn-lt"/>
              <a:ea typeface="+mn-ea"/>
              <a:cs typeface="+mn-cs"/>
            </a:endParaRPr>
          </a:p>
          <a:p>
            <a:pPr marL="228600" indent="-228600">
              <a:buAutoNum type="arabicParenBoth"/>
            </a:pPr>
            <a:r>
              <a:rPr lang="en-US" sz="1200" b="0" i="0" kern="1200" dirty="0" smtClean="0">
                <a:solidFill>
                  <a:schemeClr val="tx1"/>
                </a:solidFill>
                <a:effectLst/>
                <a:latin typeface="+mn-lt"/>
                <a:ea typeface="+mn-ea"/>
                <a:cs typeface="+mn-cs"/>
              </a:rPr>
              <a:t>they’re pretty symmetrically distributed, tending to cluster towards the middle of the plot</a:t>
            </a:r>
            <a:r>
              <a:rPr lang="en-US" dirty="0" smtClean="0"/>
              <a:t/>
            </a:r>
            <a:br>
              <a:rPr lang="en-US" dirty="0" smtClean="0"/>
            </a:br>
            <a:r>
              <a:rPr lang="en-US" sz="1200" b="0" i="0" kern="1200" dirty="0" smtClean="0">
                <a:solidFill>
                  <a:schemeClr val="tx1"/>
                </a:solidFill>
                <a:effectLst/>
                <a:latin typeface="+mn-lt"/>
                <a:ea typeface="+mn-ea"/>
                <a:cs typeface="+mn-cs"/>
              </a:rPr>
              <a:t>(2) they’re clustered around the lower single digits of the y-axis (e.g., 0.5 or 1.5, not 30 or 150)</a:t>
            </a:r>
            <a:r>
              <a:rPr lang="en-US" dirty="0" smtClean="0"/>
              <a:t/>
            </a:r>
            <a:br>
              <a:rPr lang="en-US" dirty="0" smtClean="0"/>
            </a:br>
            <a:r>
              <a:rPr lang="en-US" sz="1200" b="0" i="0" kern="1200" dirty="0" smtClean="0">
                <a:solidFill>
                  <a:schemeClr val="tx1"/>
                </a:solidFill>
                <a:effectLst/>
                <a:latin typeface="+mn-lt"/>
                <a:ea typeface="+mn-ea"/>
                <a:cs typeface="+mn-cs"/>
              </a:rPr>
              <a:t>(3) in general there aren’t clear patterns</a:t>
            </a:r>
          </a:p>
          <a:p>
            <a:pPr marL="228600" indent="-228600">
              <a:buAutoNum type="arabicParenBoth"/>
            </a:pPr>
            <a:endParaRPr lang="en-US" sz="1200" b="0" i="0" kern="1200" dirty="0" smtClean="0">
              <a:solidFill>
                <a:schemeClr val="tx1"/>
              </a:solidFill>
              <a:effectLst/>
              <a:latin typeface="+mn-lt"/>
              <a:ea typeface="+mn-ea"/>
              <a:cs typeface="+mn-cs"/>
            </a:endParaRPr>
          </a:p>
          <a:p>
            <a:pPr marL="228600" indent="-228600">
              <a:buAutoNum type="arabicParenBoth"/>
            </a:pPr>
            <a:r>
              <a:rPr lang="en-US" dirty="0" smtClean="0">
                <a:hlinkClick r:id="rId3"/>
              </a:rPr>
              <a:t>http://docs.statwing.com/interpreting-residual-plots-to-improve-your-regression</a:t>
            </a:r>
            <a:r>
              <a:rPr lang="en-US" dirty="0" smtClean="0"/>
              <a:t> </a:t>
            </a:r>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209</a:t>
            </a:fld>
            <a:endParaRPr lang="en-US"/>
          </a:p>
        </p:txBody>
      </p:sp>
    </p:spTree>
    <p:extLst>
      <p:ext uri="{BB962C8B-B14F-4D97-AF65-F5344CB8AC3E}">
        <p14:creationId xmlns:p14="http://schemas.microsoft.com/office/powerpoint/2010/main" val="24738321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These plots aren’t evenly distributed vertically, or they have an outlier, or they have a clear shape to them.</a:t>
            </a:r>
          </a:p>
          <a:p>
            <a:pPr fontAlgn="base"/>
            <a:r>
              <a:rPr lang="en-US" sz="1200" b="0" i="0" kern="1200" dirty="0" smtClean="0">
                <a:solidFill>
                  <a:schemeClr val="tx1"/>
                </a:solidFill>
                <a:effectLst/>
                <a:latin typeface="+mn-lt"/>
                <a:ea typeface="+mn-ea"/>
                <a:cs typeface="+mn-cs"/>
              </a:rPr>
              <a:t>If you can detect a clear pattern or trend in your residuals, then your model has room for improvement.</a:t>
            </a:r>
          </a:p>
          <a:p>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213</a:t>
            </a:fld>
            <a:endParaRPr lang="en-US"/>
          </a:p>
        </p:txBody>
      </p:sp>
    </p:spTree>
    <p:extLst>
      <p:ext uri="{BB962C8B-B14F-4D97-AF65-F5344CB8AC3E}">
        <p14:creationId xmlns:p14="http://schemas.microsoft.com/office/powerpoint/2010/main" val="30646362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215</a:t>
            </a:fld>
            <a:endParaRPr lang="en-US"/>
          </a:p>
        </p:txBody>
      </p:sp>
    </p:spTree>
    <p:extLst>
      <p:ext uri="{BB962C8B-B14F-4D97-AF65-F5344CB8AC3E}">
        <p14:creationId xmlns:p14="http://schemas.microsoft.com/office/powerpoint/2010/main" val="10204263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Problems : why can’t we</a:t>
            </a:r>
            <a:r>
              <a:rPr lang="en-US" baseline="0" dirty="0" smtClean="0"/>
              <a:t> use linear regression for death from heart disease</a:t>
            </a:r>
            <a:endParaRPr lang="en-US" dirty="0" smtClean="0"/>
          </a:p>
          <a:p>
            <a:r>
              <a:rPr lang="en-US" dirty="0" smtClean="0"/>
              <a:t>1- All</a:t>
            </a:r>
            <a:r>
              <a:rPr lang="en-US" baseline="0" dirty="0" smtClean="0"/>
              <a:t> points are dead or alive ..  Solution : change to 0 and 1</a:t>
            </a:r>
          </a:p>
          <a:p>
            <a:r>
              <a:rPr lang="en-US" baseline="0" dirty="0" smtClean="0"/>
              <a:t>2- All points on either 1 or 0 lines .. Solution: use jitter </a:t>
            </a:r>
          </a:p>
          <a:p>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223</a:t>
            </a:fld>
            <a:endParaRPr lang="en-US"/>
          </a:p>
        </p:txBody>
      </p:sp>
      <p:sp>
        <p:nvSpPr>
          <p:cNvPr id="5" name="Footer Placeholder 4"/>
          <p:cNvSpPr>
            <a:spLocks noGrp="1"/>
          </p:cNvSpPr>
          <p:nvPr>
            <p:ph type="ftr" sz="quarter" idx="11"/>
          </p:nvPr>
        </p:nvSpPr>
        <p:spPr/>
        <p:txBody>
          <a:bodyPr/>
          <a:lstStyle/>
          <a:p>
            <a:r>
              <a:rPr lang="en-US" smtClean="0"/>
              <a:t>Source</a:t>
            </a:r>
            <a:endParaRPr lang="en-US"/>
          </a:p>
        </p:txBody>
      </p:sp>
    </p:spTree>
    <p:extLst>
      <p:ext uri="{BB962C8B-B14F-4D97-AF65-F5344CB8AC3E}">
        <p14:creationId xmlns:p14="http://schemas.microsoft.com/office/powerpoint/2010/main" val="29531293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Apart from </a:t>
            </a:r>
            <a:r>
              <a:rPr lang="en-US" dirty="0" err="1" smtClean="0"/>
              <a:t>mis</a:t>
            </a:r>
            <a:r>
              <a:rPr lang="en-US" dirty="0" smtClean="0"/>
              <a:t>-fitting and violated assumptions. </a:t>
            </a:r>
          </a:p>
          <a:p>
            <a:r>
              <a:rPr lang="en-US" dirty="0" smtClean="0"/>
              <a:t>Can you predict survival probability</a:t>
            </a:r>
            <a:r>
              <a:rPr lang="en-US" baseline="0" dirty="0" smtClean="0"/>
              <a:t> of a 70 year old patient? </a:t>
            </a:r>
          </a:p>
          <a:p>
            <a:r>
              <a:rPr lang="en-US" dirty="0" smtClean="0"/>
              <a:t>Less than 0 probability..</a:t>
            </a:r>
            <a:r>
              <a:rPr lang="en-US" baseline="0" dirty="0" smtClean="0"/>
              <a:t>  Doesn’t make sense </a:t>
            </a:r>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224</a:t>
            </a:fld>
            <a:endParaRPr lang="en-US"/>
          </a:p>
        </p:txBody>
      </p:sp>
      <p:sp>
        <p:nvSpPr>
          <p:cNvPr id="5" name="Footer Placeholder 4"/>
          <p:cNvSpPr>
            <a:spLocks noGrp="1"/>
          </p:cNvSpPr>
          <p:nvPr>
            <p:ph type="ftr" sz="quarter" idx="11"/>
          </p:nvPr>
        </p:nvSpPr>
        <p:spPr/>
        <p:txBody>
          <a:bodyPr/>
          <a:lstStyle/>
          <a:p>
            <a:r>
              <a:rPr lang="en-US" smtClean="0"/>
              <a:t>Source</a:t>
            </a:r>
            <a:endParaRPr lang="en-US"/>
          </a:p>
        </p:txBody>
      </p:sp>
    </p:spTree>
    <p:extLst>
      <p:ext uri="{BB962C8B-B14F-4D97-AF65-F5344CB8AC3E}">
        <p14:creationId xmlns:p14="http://schemas.microsoft.com/office/powerpoint/2010/main" val="2889488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Variance Inflation Factor (VIF) Explained - Python</a:t>
            </a:r>
          </a:p>
          <a:p>
            <a:r>
              <a:rPr lang="en-US" dirty="0" smtClean="0"/>
              <a:t>https://etav.github.io/python/vif_factor_python.html</a:t>
            </a:r>
          </a:p>
          <a:p>
            <a:endParaRPr lang="en-US" dirty="0" smtClean="0"/>
          </a:p>
          <a:p>
            <a:endParaRPr lang="en-US" dirty="0" smtClean="0"/>
          </a:p>
          <a:p>
            <a:r>
              <a:rPr lang="en-US" sz="1200" b="0" i="0" kern="1200" dirty="0" smtClean="0">
                <a:solidFill>
                  <a:schemeClr val="tx1"/>
                </a:solidFill>
                <a:effectLst/>
                <a:latin typeface="+mn-lt"/>
                <a:ea typeface="+mn-ea"/>
                <a:cs typeface="+mn-cs"/>
              </a:rPr>
              <a:t>When VIFs are greater than 10, this suggests that </a:t>
            </a:r>
            <a:r>
              <a:rPr lang="en-US" sz="1200" b="0" i="0" kern="1200" dirty="0" err="1" smtClean="0">
                <a:solidFill>
                  <a:schemeClr val="tx1"/>
                </a:solidFill>
                <a:effectLst/>
                <a:latin typeface="+mn-lt"/>
                <a:ea typeface="+mn-ea"/>
                <a:cs typeface="+mn-cs"/>
              </a:rPr>
              <a:t>multicollinearity</a:t>
            </a:r>
            <a:r>
              <a:rPr lang="en-US" sz="1200" b="0" i="0" kern="1200" dirty="0" smtClean="0">
                <a:solidFill>
                  <a:schemeClr val="tx1"/>
                </a:solidFill>
                <a:effectLst/>
                <a:latin typeface="+mn-lt"/>
                <a:ea typeface="+mn-ea"/>
                <a:cs typeface="+mn-cs"/>
              </a:rPr>
              <a:t> is certainly a problem in your model.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Some experts even suggest that VIFs of greater than 5 can be problematic.</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227</a:t>
            </a:fld>
            <a:endParaRPr lang="en-US"/>
          </a:p>
        </p:txBody>
      </p:sp>
    </p:spTree>
    <p:extLst>
      <p:ext uri="{BB962C8B-B14F-4D97-AF65-F5344CB8AC3E}">
        <p14:creationId xmlns:p14="http://schemas.microsoft.com/office/powerpoint/2010/main" val="10773473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VIF</a:t>
            </a:r>
            <a:r>
              <a:rPr lang="en-US" baseline="0" dirty="0" smtClean="0"/>
              <a:t>, it is nice to look at R2 before and after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229</a:t>
            </a:fld>
            <a:endParaRPr lang="en-US"/>
          </a:p>
        </p:txBody>
      </p:sp>
    </p:spTree>
    <p:extLst>
      <p:ext uri="{BB962C8B-B14F-4D97-AF65-F5344CB8AC3E}">
        <p14:creationId xmlns:p14="http://schemas.microsoft.com/office/powerpoint/2010/main" val="31444285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230</a:t>
            </a:fld>
            <a:endParaRPr lang="en-US"/>
          </a:p>
        </p:txBody>
      </p:sp>
    </p:spTree>
    <p:extLst>
      <p:ext uri="{BB962C8B-B14F-4D97-AF65-F5344CB8AC3E}">
        <p14:creationId xmlns:p14="http://schemas.microsoft.com/office/powerpoint/2010/main" val="24167699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give more examples </a:t>
            </a:r>
          </a:p>
          <a:p>
            <a:endParaRPr lang="en-US" dirty="0" smtClean="0"/>
          </a:p>
          <a:p>
            <a:r>
              <a:rPr lang="en-US" dirty="0" smtClean="0"/>
              <a:t>Here he</a:t>
            </a:r>
            <a:r>
              <a:rPr lang="en-US" baseline="0" dirty="0" smtClean="0"/>
              <a:t> says that if slope differs, we need an interaction term  </a:t>
            </a:r>
          </a:p>
          <a:p>
            <a:endParaRPr lang="en-US" dirty="0" smtClean="0"/>
          </a:p>
          <a:p>
            <a:pPr fontAlgn="base"/>
            <a:r>
              <a:rPr lang="en-US" sz="1200" b="0" i="0" kern="1200" dirty="0" smtClean="0">
                <a:solidFill>
                  <a:schemeClr val="tx1"/>
                </a:solidFill>
                <a:effectLst/>
                <a:latin typeface="+mn-lt"/>
                <a:ea typeface="+mn-ea"/>
                <a:cs typeface="+mn-cs"/>
              </a:rPr>
              <a:t>Notice here that:</a:t>
            </a:r>
          </a:p>
          <a:p>
            <a:pPr fontAlgn="base"/>
            <a:r>
              <a:rPr lang="en-US" sz="1200" b="0" i="0" kern="1200" dirty="0" smtClean="0">
                <a:solidFill>
                  <a:schemeClr val="tx1"/>
                </a:solidFill>
                <a:effectLst/>
                <a:latin typeface="+mn-lt"/>
                <a:ea typeface="+mn-ea"/>
                <a:cs typeface="+mn-cs"/>
              </a:rPr>
              <a:t>The way that </a:t>
            </a:r>
            <a:r>
              <a:rPr lang="en-US" sz="1200" b="1" i="0" kern="1200" dirty="0" smtClean="0">
                <a:solidFill>
                  <a:schemeClr val="tx1"/>
                </a:solidFill>
                <a:effectLst/>
                <a:latin typeface="+mn-lt"/>
                <a:ea typeface="+mn-ea"/>
                <a:cs typeface="+mn-cs"/>
              </a:rPr>
              <a:t>area</a:t>
            </a:r>
            <a:r>
              <a:rPr lang="en-US" sz="1200" b="0" i="0" kern="1200" dirty="0" smtClean="0">
                <a:solidFill>
                  <a:schemeClr val="tx1"/>
                </a:solidFill>
                <a:effectLst/>
                <a:latin typeface="+mn-lt"/>
                <a:ea typeface="+mn-ea"/>
                <a:cs typeface="+mn-cs"/>
              </a:rPr>
              <a:t> is related to </a:t>
            </a:r>
            <a:r>
              <a:rPr lang="en-US" sz="1200" b="1" i="0" kern="1200" dirty="0" smtClean="0">
                <a:solidFill>
                  <a:schemeClr val="tx1"/>
                </a:solidFill>
                <a:effectLst/>
                <a:latin typeface="+mn-lt"/>
                <a:ea typeface="+mn-ea"/>
                <a:cs typeface="+mn-cs"/>
              </a:rPr>
              <a:t>price</a:t>
            </a:r>
            <a:r>
              <a:rPr lang="en-US" sz="1200" b="0" i="0" kern="1200" dirty="0" smtClean="0">
                <a:solidFill>
                  <a:schemeClr val="tx1"/>
                </a:solidFill>
                <a:effectLst/>
                <a:latin typeface="+mn-lt"/>
                <a:ea typeface="+mn-ea"/>
                <a:cs typeface="+mn-cs"/>
              </a:rPr>
              <a:t> is the same regardless of </a:t>
            </a:r>
            <a:r>
              <a:rPr lang="en-US" sz="1200" b="1" i="0" kern="1200" dirty="0" smtClean="0">
                <a:solidFill>
                  <a:schemeClr val="tx1"/>
                </a:solidFill>
                <a:effectLst/>
                <a:latin typeface="+mn-lt"/>
                <a:ea typeface="+mn-ea"/>
                <a:cs typeface="+mn-cs"/>
              </a:rPr>
              <a:t>neighborhood</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AND</a:t>
            </a:r>
          </a:p>
          <a:p>
            <a:pPr fontAlgn="base"/>
            <a:r>
              <a:rPr lang="en-US" sz="1200" b="0" i="0" kern="1200" dirty="0" smtClean="0">
                <a:solidFill>
                  <a:schemeClr val="tx1"/>
                </a:solidFill>
                <a:effectLst/>
                <a:latin typeface="+mn-lt"/>
                <a:ea typeface="+mn-ea"/>
                <a:cs typeface="+mn-cs"/>
              </a:rPr>
              <a:t>The difference in </a:t>
            </a:r>
            <a:r>
              <a:rPr lang="en-US" sz="1200" b="1" i="0" kern="1200" dirty="0" smtClean="0">
                <a:solidFill>
                  <a:schemeClr val="tx1"/>
                </a:solidFill>
                <a:effectLst/>
                <a:latin typeface="+mn-lt"/>
                <a:ea typeface="+mn-ea"/>
                <a:cs typeface="+mn-cs"/>
              </a:rPr>
              <a:t>price</a:t>
            </a:r>
            <a:r>
              <a:rPr lang="en-US" sz="1200" b="0" i="0" kern="1200" dirty="0" smtClean="0">
                <a:solidFill>
                  <a:schemeClr val="tx1"/>
                </a:solidFill>
                <a:effectLst/>
                <a:latin typeface="+mn-lt"/>
                <a:ea typeface="+mn-ea"/>
                <a:cs typeface="+mn-cs"/>
              </a:rPr>
              <a:t> for the different </a:t>
            </a:r>
            <a:r>
              <a:rPr lang="en-US" sz="1200" b="1" i="0" kern="1200" dirty="0" smtClean="0">
                <a:solidFill>
                  <a:schemeClr val="tx1"/>
                </a:solidFill>
                <a:effectLst/>
                <a:latin typeface="+mn-lt"/>
                <a:ea typeface="+mn-ea"/>
                <a:cs typeface="+mn-cs"/>
              </a:rPr>
              <a:t>neighborhoods</a:t>
            </a:r>
            <a:r>
              <a:rPr lang="en-US" sz="1200" b="0" i="0" kern="1200" dirty="0" smtClean="0">
                <a:solidFill>
                  <a:schemeClr val="tx1"/>
                </a:solidFill>
                <a:effectLst/>
                <a:latin typeface="+mn-lt"/>
                <a:ea typeface="+mn-ea"/>
                <a:cs typeface="+mn-cs"/>
              </a:rPr>
              <a:t> is the same regardless of the </a:t>
            </a:r>
            <a:r>
              <a:rPr lang="en-US" sz="1200" b="1" i="0" kern="1200" dirty="0" smtClean="0">
                <a:solidFill>
                  <a:schemeClr val="tx1"/>
                </a:solidFill>
                <a:effectLst/>
                <a:latin typeface="+mn-lt"/>
                <a:ea typeface="+mn-ea"/>
                <a:cs typeface="+mn-cs"/>
              </a:rPr>
              <a:t>area</a:t>
            </a:r>
            <a:r>
              <a:rPr lang="en-US" sz="1200" b="0" i="0" kern="1200" dirty="0" smtClean="0">
                <a:solidFill>
                  <a:schemeClr val="tx1"/>
                </a:solidFill>
                <a:effectLst/>
                <a:latin typeface="+mn-lt"/>
                <a:ea typeface="+mn-ea"/>
                <a:cs typeface="+mn-cs"/>
              </a:rPr>
              <a:t>.</a:t>
            </a:r>
          </a:p>
          <a:p>
            <a:endParaRPr lang="en-US" dirty="0" smtClean="0"/>
          </a:p>
          <a:p>
            <a:endParaRPr lang="en-US" dirty="0" smtClean="0"/>
          </a:p>
          <a:p>
            <a:r>
              <a:rPr lang="en-US" sz="1200" b="0" i="0" kern="1200" dirty="0" smtClean="0">
                <a:solidFill>
                  <a:schemeClr val="tx1"/>
                </a:solidFill>
                <a:effectLst/>
                <a:latin typeface="+mn-lt"/>
                <a:ea typeface="+mn-ea"/>
                <a:cs typeface="+mn-cs"/>
              </a:rPr>
              <a:t>These lines might even cross or grow apart quickly. Either of these would suggest an interaction is present between </a:t>
            </a:r>
            <a:r>
              <a:rPr lang="en-US" sz="1200" b="1" i="0" kern="1200" dirty="0" smtClean="0">
                <a:solidFill>
                  <a:schemeClr val="tx1"/>
                </a:solidFill>
                <a:effectLst/>
                <a:latin typeface="+mn-lt"/>
                <a:ea typeface="+mn-ea"/>
                <a:cs typeface="+mn-cs"/>
              </a:rPr>
              <a:t>area</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neighborhood</a:t>
            </a:r>
            <a:r>
              <a:rPr lang="en-US" sz="1200" b="0" i="0" kern="1200" dirty="0" smtClean="0">
                <a:solidFill>
                  <a:schemeClr val="tx1"/>
                </a:solidFill>
                <a:effectLst/>
                <a:latin typeface="+mn-lt"/>
                <a:ea typeface="+mn-ea"/>
                <a:cs typeface="+mn-cs"/>
              </a:rPr>
              <a:t> in the way they related to the </a:t>
            </a:r>
            <a:r>
              <a:rPr lang="en-US" sz="1200" b="1" i="0" kern="1200" dirty="0" smtClean="0">
                <a:solidFill>
                  <a:schemeClr val="tx1"/>
                </a:solidFill>
                <a:effectLst/>
                <a:latin typeface="+mn-lt"/>
                <a:ea typeface="+mn-ea"/>
                <a:cs typeface="+mn-cs"/>
              </a:rPr>
              <a:t>price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231</a:t>
            </a:fld>
            <a:endParaRPr lang="en-US"/>
          </a:p>
        </p:txBody>
      </p:sp>
    </p:spTree>
    <p:extLst>
      <p:ext uri="{BB962C8B-B14F-4D97-AF65-F5344CB8AC3E}">
        <p14:creationId xmlns:p14="http://schemas.microsoft.com/office/powerpoint/2010/main" val="3436079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guessing based on no info</a:t>
            </a:r>
          </a:p>
          <a:p>
            <a:endParaRPr lang="en-US" dirty="0" smtClean="0"/>
          </a:p>
          <a:p>
            <a:r>
              <a:rPr lang="en-US" dirty="0" smtClean="0"/>
              <a:t>Can we have some info</a:t>
            </a:r>
            <a:r>
              <a:rPr lang="en-US" baseline="0" dirty="0" smtClean="0"/>
              <a:t> to guess based on ?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31</a:t>
            </a:fld>
            <a:endParaRPr lang="en-US"/>
          </a:p>
        </p:txBody>
      </p:sp>
    </p:spTree>
    <p:extLst>
      <p:ext uri="{BB962C8B-B14F-4D97-AF65-F5344CB8AC3E}">
        <p14:creationId xmlns:p14="http://schemas.microsoft.com/office/powerpoint/2010/main" val="389739618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right! With the higher order term, the coefficients associated with area and area squared are not easily interpretable. However, coefficients that are not associated with the higher order terms are still interpretable in the way you did earlier.</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232</a:t>
            </a:fld>
            <a:endParaRPr lang="en-US"/>
          </a:p>
        </p:txBody>
      </p:sp>
    </p:spTree>
    <p:extLst>
      <p:ext uri="{BB962C8B-B14F-4D97-AF65-F5344CB8AC3E}">
        <p14:creationId xmlns:p14="http://schemas.microsoft.com/office/powerpoint/2010/main" val="21152946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a:t>
            </a:r>
            <a:r>
              <a:rPr lang="en-US" baseline="0" dirty="0" smtClean="0"/>
              <a:t> that?</a:t>
            </a:r>
          </a:p>
          <a:p>
            <a:endParaRPr lang="en-US" baseline="0" dirty="0" smtClean="0"/>
          </a:p>
          <a:p>
            <a:r>
              <a:rPr lang="en-US" baseline="0" dirty="0" smtClean="0"/>
              <a:t>Simply u can’t have an area of 0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233</a:t>
            </a:fld>
            <a:endParaRPr lang="en-US"/>
          </a:p>
        </p:txBody>
      </p:sp>
    </p:spTree>
    <p:extLst>
      <p:ext uri="{BB962C8B-B14F-4D97-AF65-F5344CB8AC3E}">
        <p14:creationId xmlns:p14="http://schemas.microsoft.com/office/powerpoint/2010/main" val="2109818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I had more categories?&gt;</a:t>
            </a:r>
            <a:r>
              <a:rPr lang="en-US" baseline="0" dirty="0" smtClean="0"/>
              <a:t> </a:t>
            </a:r>
          </a:p>
          <a:p>
            <a:endParaRPr lang="en-US" baseline="0" dirty="0" smtClean="0"/>
          </a:p>
          <a:p>
            <a:r>
              <a:rPr lang="en-US" baseline="0" dirty="0" smtClean="0"/>
              <a:t>Multinomial </a:t>
            </a:r>
          </a:p>
          <a:p>
            <a:r>
              <a:rPr lang="en-US" baseline="0" dirty="0" smtClean="0"/>
              <a:t>Ordinal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236</a:t>
            </a:fld>
            <a:endParaRPr lang="en-US"/>
          </a:p>
        </p:txBody>
      </p:sp>
    </p:spTree>
    <p:extLst>
      <p:ext uri="{BB962C8B-B14F-4D97-AF65-F5344CB8AC3E}">
        <p14:creationId xmlns:p14="http://schemas.microsoft.com/office/powerpoint/2010/main" val="22909625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Sigmoid squashes</a:t>
            </a:r>
            <a:r>
              <a:rPr lang="en-US" baseline="0" dirty="0" smtClean="0"/>
              <a:t> the value to be between 0 and</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238</a:t>
            </a:fld>
            <a:endParaRPr lang="en-US"/>
          </a:p>
        </p:txBody>
      </p:sp>
    </p:spTree>
    <p:extLst>
      <p:ext uri="{BB962C8B-B14F-4D97-AF65-F5344CB8AC3E}">
        <p14:creationId xmlns:p14="http://schemas.microsoft.com/office/powerpoint/2010/main" val="15185036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Our toy data set above only has 3 categories, but what if it had 300? </a:t>
            </a:r>
            <a:r>
              <a:rPr lang="en-US" dirty="0" smtClean="0"/>
              <a:t>Feature-Engine</a:t>
            </a:r>
            <a:r>
              <a:rPr lang="en-US" sz="1200" b="0" i="0" kern="1200" dirty="0" smtClean="0">
                <a:solidFill>
                  <a:schemeClr val="tx1"/>
                </a:solidFill>
                <a:effectLst/>
                <a:latin typeface="+mn-lt"/>
                <a:ea typeface="+mn-ea"/>
                <a:cs typeface="+mn-cs"/>
              </a:rPr>
              <a:t> provides an option in the constructor, </a:t>
            </a:r>
            <a:r>
              <a:rPr lang="en-US" dirty="0" err="1" smtClean="0"/>
              <a:t>top_categories</a:t>
            </a:r>
            <a:r>
              <a:rPr lang="en-US" sz="1200" b="0" i="0" kern="1200" dirty="0" smtClean="0">
                <a:solidFill>
                  <a:schemeClr val="tx1"/>
                </a:solidFill>
                <a:effectLst/>
                <a:latin typeface="+mn-lt"/>
                <a:ea typeface="+mn-ea"/>
                <a:cs typeface="+mn-cs"/>
              </a:rPr>
              <a:t>, which has the effect of collapsing the into a more manageable number. For example, you could set the </a:t>
            </a:r>
            <a:r>
              <a:rPr lang="en-US" sz="1200" b="0" i="0" kern="1200" dirty="0" err="1" smtClean="0">
                <a:solidFill>
                  <a:schemeClr val="tx1"/>
                </a:solidFill>
                <a:effectLst/>
                <a:latin typeface="+mn-lt"/>
                <a:ea typeface="+mn-ea"/>
                <a:cs typeface="+mn-cs"/>
              </a:rPr>
              <a:t>top_categories</a:t>
            </a:r>
            <a:r>
              <a:rPr lang="en-US" sz="1200" b="0" i="0" kern="1200" dirty="0" smtClean="0">
                <a:solidFill>
                  <a:schemeClr val="tx1"/>
                </a:solidFill>
                <a:effectLst/>
                <a:latin typeface="+mn-lt"/>
                <a:ea typeface="+mn-ea"/>
                <a:cs typeface="+mn-cs"/>
              </a:rPr>
              <a:t> to 10 and that would get you the 10 most frequently occurring category columns and all others would be collapsed into an “other” column. That’s a nice feature! Well done!</a:t>
            </a:r>
          </a:p>
          <a:p>
            <a:endParaRPr lang="en-US" sz="1200" b="0" i="0" kern="1200" dirty="0" smtClean="0">
              <a:solidFill>
                <a:schemeClr val="tx1"/>
              </a:solidFill>
              <a:effectLst/>
              <a:latin typeface="+mn-lt"/>
              <a:ea typeface="+mn-ea"/>
              <a:cs typeface="+mn-cs"/>
            </a:endParaRPr>
          </a:p>
          <a:p>
            <a:r>
              <a:rPr lang="en-US" dirty="0" smtClean="0"/>
              <a:t>When Categorical Data Goes Wrong – The </a:t>
            </a:r>
            <a:r>
              <a:rPr lang="en-US" dirty="0" err="1" smtClean="0"/>
              <a:t>Dataist</a:t>
            </a:r>
            <a:endParaRPr lang="en-US" dirty="0" smtClean="0"/>
          </a:p>
          <a:p>
            <a:r>
              <a:rPr lang="en-US" dirty="0" smtClean="0"/>
              <a:t>https://thedataist.com/when-categorical-data-goes-wrong/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242</a:t>
            </a:fld>
            <a:endParaRPr lang="en-US"/>
          </a:p>
        </p:txBody>
      </p:sp>
    </p:spTree>
    <p:extLst>
      <p:ext uri="{BB962C8B-B14F-4D97-AF65-F5344CB8AC3E}">
        <p14:creationId xmlns:p14="http://schemas.microsoft.com/office/powerpoint/2010/main" val="15856328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Fitting models using R-style formulas — </a:t>
            </a:r>
            <a:r>
              <a:rPr lang="en-US" dirty="0" err="1" smtClean="0"/>
              <a:t>statsmodels</a:t>
            </a:r>
            <a:endParaRPr lang="en-US" dirty="0" smtClean="0"/>
          </a:p>
          <a:p>
            <a:r>
              <a:rPr lang="en-US" dirty="0" smtClean="0"/>
              <a:t>https://www.statsmodels.org/dev/example_formulas.html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243</a:t>
            </a:fld>
            <a:endParaRPr lang="en-US"/>
          </a:p>
        </p:txBody>
      </p:sp>
    </p:spTree>
    <p:extLst>
      <p:ext uri="{BB962C8B-B14F-4D97-AF65-F5344CB8AC3E}">
        <p14:creationId xmlns:p14="http://schemas.microsoft.com/office/powerpoint/2010/main" val="17213849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simpler interpretation ?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244</a:t>
            </a:fld>
            <a:endParaRPr lang="en-US"/>
          </a:p>
        </p:txBody>
      </p:sp>
    </p:spTree>
    <p:extLst>
      <p:ext uri="{BB962C8B-B14F-4D97-AF65-F5344CB8AC3E}">
        <p14:creationId xmlns:p14="http://schemas.microsoft.com/office/powerpoint/2010/main" val="11828537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right. You can look at the p-values to compare to neighborhood A. In order to compare neighborhood B to neighborhood C, you can compare the confidence intervals. Since the confidence intervals for B and C do not overlap, we have </a:t>
            </a:r>
            <a:r>
              <a:rPr lang="en-US" sz="1200" b="0" i="0" kern="1200" dirty="0" err="1" smtClean="0">
                <a:solidFill>
                  <a:schemeClr val="tx1"/>
                </a:solidFill>
                <a:effectLst/>
                <a:latin typeface="+mn-lt"/>
                <a:ea typeface="+mn-ea"/>
                <a:cs typeface="+mn-cs"/>
              </a:rPr>
              <a:t>have</a:t>
            </a:r>
            <a:r>
              <a:rPr lang="en-US" sz="1200" b="0" i="0" kern="1200" dirty="0" smtClean="0">
                <a:solidFill>
                  <a:schemeClr val="tx1"/>
                </a:solidFill>
                <a:effectLst/>
                <a:latin typeface="+mn-lt"/>
                <a:ea typeface="+mn-ea"/>
                <a:cs typeface="+mn-cs"/>
              </a:rPr>
              <a:t> evidence they differ as well. This one was tricky!</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245</a:t>
            </a:fld>
            <a:endParaRPr lang="en-US"/>
          </a:p>
        </p:txBody>
      </p:sp>
    </p:spTree>
    <p:extLst>
      <p:ext uri="{BB962C8B-B14F-4D97-AF65-F5344CB8AC3E}">
        <p14:creationId xmlns:p14="http://schemas.microsoft.com/office/powerpoint/2010/main" val="28742934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this in plain</a:t>
            </a:r>
            <a:r>
              <a:rPr lang="en-US" baseline="0" dirty="0" smtClean="0"/>
              <a:t> Arabic </a:t>
            </a:r>
          </a:p>
          <a:p>
            <a:endParaRPr lang="en-US" baseline="0" dirty="0" smtClean="0"/>
          </a:p>
          <a:p>
            <a:r>
              <a:rPr lang="en-US" baseline="0" dirty="0" smtClean="0"/>
              <a:t>We don’t understand the odds in Egypt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246</a:t>
            </a:fld>
            <a:endParaRPr lang="en-US"/>
          </a:p>
        </p:txBody>
      </p:sp>
    </p:spTree>
    <p:extLst>
      <p:ext uri="{BB962C8B-B14F-4D97-AF65-F5344CB8AC3E}">
        <p14:creationId xmlns:p14="http://schemas.microsoft.com/office/powerpoint/2010/main" val="31605213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247</a:t>
            </a:fld>
            <a:endParaRPr lang="en-US"/>
          </a:p>
        </p:txBody>
      </p:sp>
    </p:spTree>
    <p:extLst>
      <p:ext uri="{BB962C8B-B14F-4D97-AF65-F5344CB8AC3E}">
        <p14:creationId xmlns:p14="http://schemas.microsoft.com/office/powerpoint/2010/main" val="4261306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how the guesses has narrowed now.  Based on the new info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33</a:t>
            </a:fld>
            <a:endParaRPr lang="en-US"/>
          </a:p>
        </p:txBody>
      </p:sp>
    </p:spTree>
    <p:extLst>
      <p:ext uri="{BB962C8B-B14F-4D97-AF65-F5344CB8AC3E}">
        <p14:creationId xmlns:p14="http://schemas.microsoft.com/office/powerpoint/2010/main" val="3609150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Recall</a:t>
            </a:r>
            <a:r>
              <a:rPr lang="en-US" sz="1200" b="0" i="0" kern="1200" dirty="0" smtClean="0">
                <a:solidFill>
                  <a:schemeClr val="tx1"/>
                </a:solidFill>
                <a:effectLst/>
                <a:latin typeface="+mn-lt"/>
                <a:ea typeface="+mn-ea"/>
                <a:cs typeface="+mn-cs"/>
              </a:rPr>
              <a:t>: True Positive / (True Positive + False Negative). Out of all the items that are truly positive, how many were correctly classified as positive. Or simply, how many positive items were 'recalled' from the dataset.</a:t>
            </a:r>
          </a:p>
          <a:p>
            <a:pPr fontAlgn="base"/>
            <a:r>
              <a:rPr lang="en-US" sz="1200" b="1" i="0" kern="1200" dirty="0" smtClean="0">
                <a:solidFill>
                  <a:schemeClr val="tx1"/>
                </a:solidFill>
                <a:effectLst/>
                <a:latin typeface="+mn-lt"/>
                <a:ea typeface="+mn-ea"/>
                <a:cs typeface="+mn-cs"/>
              </a:rPr>
              <a:t>Precision</a:t>
            </a:r>
            <a:r>
              <a:rPr lang="en-US" sz="1200" b="0" i="0" kern="1200" dirty="0" smtClean="0">
                <a:solidFill>
                  <a:schemeClr val="tx1"/>
                </a:solidFill>
                <a:effectLst/>
                <a:latin typeface="+mn-lt"/>
                <a:ea typeface="+mn-ea"/>
                <a:cs typeface="+mn-cs"/>
              </a:rPr>
              <a:t>: True Positive / (True Positive + False Positive). Out of all the items labeled as positive, how many truly belong to the positive class.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250</a:t>
            </a:fld>
            <a:endParaRPr lang="en-US"/>
          </a:p>
        </p:txBody>
      </p:sp>
    </p:spTree>
    <p:extLst>
      <p:ext uri="{BB962C8B-B14F-4D97-AF65-F5344CB8AC3E}">
        <p14:creationId xmlns:p14="http://schemas.microsoft.com/office/powerpoint/2010/main" val="23482504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Train/Test Split and Cross Validation in Python | by </a:t>
            </a:r>
            <a:r>
              <a:rPr lang="en-US" dirty="0" err="1" smtClean="0"/>
              <a:t>Adi</a:t>
            </a:r>
            <a:r>
              <a:rPr lang="en-US" dirty="0" smtClean="0"/>
              <a:t> </a:t>
            </a:r>
            <a:r>
              <a:rPr lang="en-US" dirty="0" err="1" smtClean="0"/>
              <a:t>Bronshtein</a:t>
            </a:r>
            <a:r>
              <a:rPr lang="en-US" dirty="0" smtClean="0"/>
              <a:t> | Towards Data Science</a:t>
            </a:r>
          </a:p>
          <a:p>
            <a:r>
              <a:rPr lang="en-US" dirty="0" smtClean="0"/>
              <a:t>https://towardsdatascience.com/train-test-split-and-cross-validation-in-python-80b61beca4b6</a:t>
            </a:r>
          </a:p>
          <a:p>
            <a:endParaRPr lang="en-US" dirty="0" smtClean="0"/>
          </a:p>
          <a:p>
            <a:endParaRPr lang="en-US" dirty="0" smtClean="0"/>
          </a:p>
          <a:p>
            <a:r>
              <a:rPr lang="en-US" sz="1200" b="0" i="0" kern="1200" dirty="0" smtClean="0">
                <a:solidFill>
                  <a:schemeClr val="tx1"/>
                </a:solidFill>
                <a:effectLst/>
                <a:latin typeface="+mn-lt"/>
                <a:ea typeface="+mn-ea"/>
                <a:cs typeface="+mn-cs"/>
              </a:rPr>
              <a:t>This solution usually works quite well. However, if the validation set is too small, then model evaluations will be imprecise: you may end up selecting a suboptimal model by mistake. Conversely, if the validation set is too large, then the remaining training set will be much smaller than the full training set. Why is this bad? Well, since the final model will be trained on the full training set, it is not ideal to compare candidate models trained on a much smaller training set. It would be like selecting the fastest sprinter to participate in a marathon. One way to solve this problem is to perform repeated </a:t>
            </a:r>
            <a:r>
              <a:rPr lang="en-US" sz="1200" b="0" i="1" kern="1200" dirty="0" smtClean="0">
                <a:solidFill>
                  <a:schemeClr val="tx1"/>
                </a:solidFill>
                <a:effectLst/>
                <a:latin typeface="+mn-lt"/>
                <a:ea typeface="+mn-ea"/>
                <a:cs typeface="+mn-cs"/>
              </a:rPr>
              <a:t>cross-validation</a:t>
            </a:r>
            <a:r>
              <a:rPr lang="en-US" sz="1200" b="0" i="0" kern="1200" dirty="0" smtClean="0">
                <a:solidFill>
                  <a:schemeClr val="tx1"/>
                </a:solidFill>
                <a:effectLst/>
                <a:latin typeface="+mn-lt"/>
                <a:ea typeface="+mn-ea"/>
                <a:cs typeface="+mn-cs"/>
              </a:rPr>
              <a:t>, using many small validation sets. Each model is evaluated once per validation set after it is trained on the rest of the data. By averaging out all the evaluations of a model, you get a much more accurate measure of its performance. There is a drawback, however: the training time is multiplied by the number of validation sets.</a:t>
            </a:r>
          </a:p>
          <a:p>
            <a:endParaRPr lang="en-US" sz="1200" b="0" i="0" kern="1200" dirty="0" smtClean="0">
              <a:solidFill>
                <a:schemeClr val="tx1"/>
              </a:solidFill>
              <a:effectLst/>
              <a:latin typeface="+mn-lt"/>
              <a:ea typeface="+mn-ea"/>
              <a:cs typeface="+mn-cs"/>
            </a:endParaRPr>
          </a:p>
          <a:p>
            <a:r>
              <a:rPr lang="en-US" dirty="0" smtClean="0"/>
              <a:t>https://learning.oreilly.com/library/view/hands-on-machine-learning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251</a:t>
            </a:fld>
            <a:endParaRPr lang="en-US"/>
          </a:p>
        </p:txBody>
      </p:sp>
    </p:spTree>
    <p:extLst>
      <p:ext uri="{BB962C8B-B14F-4D97-AF65-F5344CB8AC3E}">
        <p14:creationId xmlns:p14="http://schemas.microsoft.com/office/powerpoint/2010/main" val="11425843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some cases, it’s easy to get a large amount of data for training, but this data probably won’t be perfectly representative of the data that will be used in production. For example, suppose you want to create a mobile app to take pictures of flowers and automatically determine their species. You can easily download millions of pictures of flowers on the web, but they won’t be perfectly representative of the pictures that will actually be taken using the app on a mobile device. Perhaps you only have 10,000 representative pictures (i.e., actually taken with the app). In this case, the most important rule to remember is that the validation set and the test set must be as representative as possible of the data you expect to use in production, so they should be composed exclusively of representative pictures: you can shuffle them and put half in the validation set and half in the test set (making sure that no duplicates or near-duplicates end up in both sets). But after training your model on the web pictures, if you observe that the performance of the model on the validation set is disappointing, you will not know whether this is because your model has </a:t>
            </a:r>
            <a:r>
              <a:rPr lang="en-US" sz="1200" b="0" i="0" kern="1200" dirty="0" err="1" smtClean="0">
                <a:solidFill>
                  <a:schemeClr val="tx1"/>
                </a:solidFill>
                <a:effectLst/>
                <a:latin typeface="+mn-lt"/>
                <a:ea typeface="+mn-ea"/>
                <a:cs typeface="+mn-cs"/>
              </a:rPr>
              <a:t>overfit</a:t>
            </a:r>
            <a:r>
              <a:rPr lang="en-US" sz="1200" b="0" i="0" kern="1200" dirty="0" smtClean="0">
                <a:solidFill>
                  <a:schemeClr val="tx1"/>
                </a:solidFill>
                <a:effectLst/>
                <a:latin typeface="+mn-lt"/>
                <a:ea typeface="+mn-ea"/>
                <a:cs typeface="+mn-cs"/>
              </a:rPr>
              <a:t> the training set, or whether this is just due to the mismatch between the web pictures and the mobile app pictures. One solution is to hold out some of the training pictures (from the web) in yet another set that Andrew Ng calls the </a:t>
            </a:r>
            <a:r>
              <a:rPr lang="en-US" sz="1200" b="0" i="1" kern="1200" dirty="0" smtClean="0">
                <a:solidFill>
                  <a:schemeClr val="tx1"/>
                </a:solidFill>
                <a:effectLst/>
                <a:latin typeface="+mn-lt"/>
                <a:ea typeface="+mn-ea"/>
                <a:cs typeface="+mn-cs"/>
              </a:rPr>
              <a:t>train-dev set</a:t>
            </a:r>
            <a:r>
              <a:rPr lang="en-US" sz="1200" b="0" i="0" kern="1200" dirty="0" smtClean="0">
                <a:solidFill>
                  <a:schemeClr val="tx1"/>
                </a:solidFill>
                <a:effectLst/>
                <a:latin typeface="+mn-lt"/>
                <a:ea typeface="+mn-ea"/>
                <a:cs typeface="+mn-cs"/>
              </a:rPr>
              <a:t>. After the model is trained (on the training set,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on the train-dev set), you can evaluate it on the train-dev set. If it performs well, then the model is not overfitting the training set. If it performs poorly on the validation set, the problem must be coming from the data mismatch. You can try to tackle this problem by preprocessing the web images to make them look more like the pictures that will be taken by the mobile app, and then retraining the model. Conversely, if the model performs poorly on the train-dev set, then it must have </a:t>
            </a:r>
            <a:r>
              <a:rPr lang="en-US" sz="1200" b="0" i="0" kern="1200" dirty="0" err="1" smtClean="0">
                <a:solidFill>
                  <a:schemeClr val="tx1"/>
                </a:solidFill>
                <a:effectLst/>
                <a:latin typeface="+mn-lt"/>
                <a:ea typeface="+mn-ea"/>
                <a:cs typeface="+mn-cs"/>
              </a:rPr>
              <a:t>overfit</a:t>
            </a:r>
            <a:r>
              <a:rPr lang="en-US" sz="1200" b="0" i="0" kern="1200" dirty="0" smtClean="0">
                <a:solidFill>
                  <a:schemeClr val="tx1"/>
                </a:solidFill>
                <a:effectLst/>
                <a:latin typeface="+mn-lt"/>
                <a:ea typeface="+mn-ea"/>
                <a:cs typeface="+mn-cs"/>
              </a:rPr>
              <a:t> the training set, so you should try to simplify or regularize the model, get more training data, and clean up the training data.</a:t>
            </a:r>
          </a:p>
          <a:p>
            <a:endParaRPr lang="en-US" sz="1200" b="0" i="0" kern="1200" dirty="0" smtClean="0">
              <a:solidFill>
                <a:schemeClr val="tx1"/>
              </a:solidFill>
              <a:effectLst/>
              <a:latin typeface="+mn-lt"/>
              <a:ea typeface="+mn-ea"/>
              <a:cs typeface="+mn-cs"/>
            </a:endParaRPr>
          </a:p>
          <a:p>
            <a:r>
              <a:rPr lang="en-US" dirty="0" smtClean="0"/>
              <a:t>https://learning.oreilly.com/library/view/hands-on-machine-learning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252</a:t>
            </a:fld>
            <a:endParaRPr lang="en-US"/>
          </a:p>
        </p:txBody>
      </p:sp>
    </p:spTree>
    <p:extLst>
      <p:ext uri="{BB962C8B-B14F-4D97-AF65-F5344CB8AC3E}">
        <p14:creationId xmlns:p14="http://schemas.microsoft.com/office/powerpoint/2010/main" val="3066994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I say two identical items, I mean even more identical than this. The key is to find “believable clones” … or let randomization plus large sample sizes create them for you</a:t>
            </a:r>
          </a:p>
          <a:p>
            <a:endParaRPr lang="en-US" sz="1200" b="0" i="0" kern="1200" dirty="0" smtClean="0">
              <a:solidFill>
                <a:schemeClr val="tx1"/>
              </a:solidFill>
              <a:effectLst/>
              <a:latin typeface="+mn-lt"/>
              <a:ea typeface="+mn-ea"/>
              <a:cs typeface="+mn-cs"/>
            </a:endParaRPr>
          </a:p>
          <a:p>
            <a:r>
              <a:rPr lang="en-US" dirty="0" smtClean="0"/>
              <a:t>How do A/B tests work?. A look inside one of the most powerful… | by Cassie </a:t>
            </a:r>
            <a:r>
              <a:rPr lang="en-US" dirty="0" err="1" smtClean="0"/>
              <a:t>Kozyrkov</a:t>
            </a:r>
            <a:r>
              <a:rPr lang="en-US" dirty="0" smtClean="0"/>
              <a:t> | Towards Data Science</a:t>
            </a:r>
          </a:p>
          <a:p>
            <a:r>
              <a:rPr lang="en-US" dirty="0" smtClean="0"/>
              <a:t>https://towardsdatascience.com/how-do-a-b-tests-work-996842ce6fc0</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253</a:t>
            </a:fld>
            <a:endParaRPr lang="en-US"/>
          </a:p>
        </p:txBody>
      </p:sp>
    </p:spTree>
    <p:extLst>
      <p:ext uri="{BB962C8B-B14F-4D97-AF65-F5344CB8AC3E}">
        <p14:creationId xmlns:p14="http://schemas.microsoft.com/office/powerpoint/2010/main" val="149074605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Scientific, controlled </a:t>
            </a:r>
            <a:r>
              <a:rPr lang="en-US" sz="1200" b="0" i="0" u="sng" kern="1200" dirty="0" smtClean="0">
                <a:solidFill>
                  <a:schemeClr val="tx1"/>
                </a:solidFill>
                <a:effectLst/>
                <a:latin typeface="+mn-lt"/>
                <a:ea typeface="+mn-ea"/>
                <a:cs typeface="+mn-cs"/>
                <a:hlinkClick r:id="rId3"/>
              </a:rPr>
              <a:t>experiments</a:t>
            </a:r>
            <a:r>
              <a:rPr lang="en-US" sz="1200" b="0" i="0" kern="1200" dirty="0" smtClean="0">
                <a:solidFill>
                  <a:schemeClr val="tx1"/>
                </a:solidFill>
                <a:effectLst/>
                <a:latin typeface="+mn-lt"/>
                <a:ea typeface="+mn-ea"/>
                <a:cs typeface="+mn-cs"/>
              </a:rPr>
              <a:t> are incredible tools; they give you permission to talk about what causes what. Without them, all you have is </a:t>
            </a:r>
            <a:r>
              <a:rPr lang="en-US" sz="1200" b="0" i="0" u="sng" kern="1200" dirty="0" smtClean="0">
                <a:solidFill>
                  <a:schemeClr val="tx1"/>
                </a:solidFill>
                <a:effectLst/>
                <a:latin typeface="+mn-lt"/>
                <a:ea typeface="+mn-ea"/>
                <a:cs typeface="+mn-cs"/>
                <a:hlinkClick r:id="rId4"/>
              </a:rPr>
              <a:t>correlation</a:t>
            </a:r>
            <a:r>
              <a:rPr lang="en-US" sz="1200" b="0" i="0" kern="1200" dirty="0" smtClean="0">
                <a:solidFill>
                  <a:schemeClr val="tx1"/>
                </a:solidFill>
                <a:effectLst/>
                <a:latin typeface="+mn-lt"/>
                <a:ea typeface="+mn-ea"/>
                <a:cs typeface="+mn-cs"/>
              </a:rPr>
              <a:t>, which is often unhelpful for decision-making.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254</a:t>
            </a:fld>
            <a:endParaRPr lang="en-US"/>
          </a:p>
        </p:txBody>
      </p:sp>
    </p:spTree>
    <p:extLst>
      <p:ext uri="{BB962C8B-B14F-4D97-AF65-F5344CB8AC3E}">
        <p14:creationId xmlns:p14="http://schemas.microsoft.com/office/powerpoint/2010/main" val="42593034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 consider checking</a:t>
            </a:r>
            <a:r>
              <a:rPr lang="en-US" baseline="0" dirty="0" smtClean="0"/>
              <a:t> her links to other articles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256</a:t>
            </a:fld>
            <a:endParaRPr lang="en-US"/>
          </a:p>
        </p:txBody>
      </p:sp>
    </p:spTree>
    <p:extLst>
      <p:ext uri="{BB962C8B-B14F-4D97-AF65-F5344CB8AC3E}">
        <p14:creationId xmlns:p14="http://schemas.microsoft.com/office/powerpoint/2010/main" val="28607945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257</a:t>
            </a:fld>
            <a:endParaRPr lang="en-US"/>
          </a:p>
        </p:txBody>
      </p:sp>
    </p:spTree>
    <p:extLst>
      <p:ext uri="{BB962C8B-B14F-4D97-AF65-F5344CB8AC3E}">
        <p14:creationId xmlns:p14="http://schemas.microsoft.com/office/powerpoint/2010/main" val="25741264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CEO’s favorite color is blue, so she picks </a:t>
            </a:r>
            <a:r>
              <a:rPr lang="en-US" sz="1200" b="0" i="1" kern="1200" dirty="0" smtClean="0">
                <a:solidFill>
                  <a:schemeClr val="tx1"/>
                </a:solidFill>
                <a:effectLst/>
                <a:latin typeface="+mn-lt"/>
                <a:ea typeface="+mn-ea"/>
                <a:cs typeface="+mn-cs"/>
              </a:rPr>
              <a:t>approving blue</a:t>
            </a:r>
            <a:r>
              <a:rPr lang="en-US" sz="1200" b="0" i="0" kern="1200" dirty="0" smtClean="0">
                <a:solidFill>
                  <a:schemeClr val="tx1"/>
                </a:solidFill>
                <a:effectLst/>
                <a:latin typeface="+mn-lt"/>
                <a:ea typeface="+mn-ea"/>
                <a:cs typeface="+mn-cs"/>
              </a:rPr>
              <a:t> as the </a:t>
            </a:r>
            <a:r>
              <a:rPr lang="en-US" sz="1200" b="1" i="1" u="sng" kern="1200" dirty="0" smtClean="0">
                <a:solidFill>
                  <a:schemeClr val="tx1"/>
                </a:solidFill>
                <a:effectLst/>
                <a:latin typeface="+mn-lt"/>
                <a:ea typeface="+mn-ea"/>
                <a:cs typeface="+mn-cs"/>
                <a:hlinkClick r:id="rId3"/>
              </a:rPr>
              <a:t>default action</a:t>
            </a:r>
            <a:r>
              <a:rPr lang="en-US" sz="1200" b="0" i="0" kern="1200" dirty="0" smtClean="0">
                <a:solidFill>
                  <a:schemeClr val="tx1"/>
                </a:solidFill>
                <a:effectLst/>
                <a:latin typeface="+mn-lt"/>
                <a:ea typeface="+mn-ea"/>
                <a:cs typeface="+mn-cs"/>
              </a:rPr>
              <a:t>.  In other words, she’s saying that if there’s no further information, she’s happy to err on the side of blue. Luckily for you, she’s a strong d</a:t>
            </a:r>
            <a:r>
              <a:rPr lang="en-US" sz="1200" b="0" i="0" u="sng" kern="1200" dirty="0" smtClean="0">
                <a:solidFill>
                  <a:schemeClr val="tx1"/>
                </a:solidFill>
                <a:effectLst/>
                <a:latin typeface="+mn-lt"/>
                <a:ea typeface="+mn-ea"/>
                <a:cs typeface="+mn-cs"/>
                <a:hlinkClick r:id="rId4"/>
              </a:rPr>
              <a:t>ata-driven</a:t>
            </a:r>
            <a:r>
              <a:rPr lang="en-US" sz="1200" b="0" i="0" kern="1200" dirty="0" smtClean="0">
                <a:solidFill>
                  <a:schemeClr val="tx1"/>
                </a:solidFill>
                <a:effectLst/>
                <a:latin typeface="+mn-lt"/>
                <a:ea typeface="+mn-ea"/>
                <a:cs typeface="+mn-cs"/>
              </a:rPr>
              <a:t> leader who is willing to allow </a:t>
            </a:r>
            <a:r>
              <a:rPr lang="en-US" sz="1200" b="0" i="0" u="sng" kern="1200" dirty="0" smtClean="0">
                <a:solidFill>
                  <a:schemeClr val="tx1"/>
                </a:solidFill>
                <a:effectLst/>
                <a:latin typeface="+mn-lt"/>
                <a:ea typeface="+mn-ea"/>
                <a:cs typeface="+mn-cs"/>
                <a:hlinkClick r:id="rId5"/>
              </a:rPr>
              <a:t>data</a:t>
            </a:r>
            <a:r>
              <a:rPr lang="en-US" sz="1200" b="0" i="0" kern="1200" dirty="0" smtClean="0">
                <a:solidFill>
                  <a:schemeClr val="tx1"/>
                </a:solidFill>
                <a:effectLst/>
                <a:latin typeface="+mn-lt"/>
                <a:ea typeface="+mn-ea"/>
                <a:cs typeface="+mn-cs"/>
              </a:rPr>
              <a:t> to </a:t>
            </a:r>
            <a:r>
              <a:rPr lang="en-US" sz="1200" b="0" i="0" u="sng" kern="1200" dirty="0" smtClean="0">
                <a:solidFill>
                  <a:schemeClr val="tx1"/>
                </a:solidFill>
                <a:effectLst/>
                <a:latin typeface="+mn-lt"/>
                <a:ea typeface="+mn-ea"/>
                <a:cs typeface="+mn-cs"/>
                <a:hlinkClick r:id="rId6"/>
              </a:rPr>
              <a:t>change her mind</a:t>
            </a:r>
            <a:r>
              <a:rPr lang="en-US" sz="1200" b="0" i="0" kern="1200" dirty="0" smtClean="0">
                <a:solidFill>
                  <a:schemeClr val="tx1"/>
                </a:solidFill>
                <a:effectLst/>
                <a:latin typeface="+mn-lt"/>
                <a:ea typeface="+mn-ea"/>
                <a:cs typeface="+mn-cs"/>
              </a:rPr>
              <a:t> to orange.</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258</a:t>
            </a:fld>
            <a:endParaRPr lang="en-US"/>
          </a:p>
        </p:txBody>
      </p:sp>
    </p:spTree>
    <p:extLst>
      <p:ext uri="{BB962C8B-B14F-4D97-AF65-F5344CB8AC3E}">
        <p14:creationId xmlns:p14="http://schemas.microsoft.com/office/powerpoint/2010/main" val="36178886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order to switch to the </a:t>
            </a:r>
            <a:r>
              <a:rPr lang="en-US" sz="1200" b="1" i="1" u="sng" kern="1200" dirty="0" smtClean="0">
                <a:solidFill>
                  <a:schemeClr val="tx1"/>
                </a:solidFill>
                <a:effectLst/>
                <a:latin typeface="+mn-lt"/>
                <a:ea typeface="+mn-ea"/>
                <a:cs typeface="+mn-cs"/>
                <a:hlinkClick r:id="rId3"/>
              </a:rPr>
              <a:t>alternative action</a:t>
            </a:r>
            <a:r>
              <a:rPr lang="en-US" sz="1200" b="0" i="0" kern="1200" dirty="0" smtClean="0">
                <a:solidFill>
                  <a:schemeClr val="tx1"/>
                </a:solidFill>
                <a:effectLst/>
                <a:latin typeface="+mn-lt"/>
                <a:ea typeface="+mn-ea"/>
                <a:cs typeface="+mn-cs"/>
              </a:rPr>
              <a:t> of </a:t>
            </a:r>
            <a:r>
              <a:rPr lang="en-US" sz="1200" b="0" i="1" kern="1200" dirty="0" smtClean="0">
                <a:solidFill>
                  <a:schemeClr val="tx1"/>
                </a:solidFill>
                <a:effectLst/>
                <a:latin typeface="+mn-lt"/>
                <a:ea typeface="+mn-ea"/>
                <a:cs typeface="+mn-cs"/>
              </a:rPr>
              <a:t>approving an orange logo</a:t>
            </a:r>
            <a:r>
              <a:rPr lang="en-US" sz="1200" b="0" i="0" kern="1200" dirty="0" smtClean="0">
                <a:solidFill>
                  <a:schemeClr val="tx1"/>
                </a:solidFill>
                <a:effectLst/>
                <a:latin typeface="+mn-lt"/>
                <a:ea typeface="+mn-ea"/>
                <a:cs typeface="+mn-cs"/>
              </a:rPr>
              <a:t>, the CEO requires evidence that an orange logo </a:t>
            </a:r>
            <a:r>
              <a:rPr lang="en-US" sz="1200" b="1" i="1" kern="1200" dirty="0" smtClean="0">
                <a:solidFill>
                  <a:schemeClr val="tx1"/>
                </a:solidFill>
                <a:effectLst/>
                <a:latin typeface="+mn-lt"/>
                <a:ea typeface="+mn-ea"/>
                <a:cs typeface="+mn-cs"/>
              </a:rPr>
              <a:t>causes</a:t>
            </a:r>
            <a:r>
              <a:rPr lang="en-US" sz="1200" b="0" i="0" kern="1200" dirty="0" smtClean="0">
                <a:solidFill>
                  <a:schemeClr val="tx1"/>
                </a:solidFill>
                <a:effectLst/>
                <a:latin typeface="+mn-lt"/>
                <a:ea typeface="+mn-ea"/>
                <a:cs typeface="+mn-cs"/>
              </a:rPr>
              <a:t> your current </a:t>
            </a:r>
            <a:r>
              <a:rPr lang="en-US" sz="1200" b="0" i="0" u="sng" kern="1200" dirty="0" smtClean="0">
                <a:solidFill>
                  <a:schemeClr val="tx1"/>
                </a:solidFill>
                <a:effectLst/>
                <a:latin typeface="+mn-lt"/>
                <a:ea typeface="+mn-ea"/>
                <a:cs typeface="+mn-cs"/>
                <a:hlinkClick r:id="rId4"/>
              </a:rPr>
              <a:t>user population</a:t>
            </a:r>
            <a:r>
              <a:rPr lang="en-US" sz="1200" b="0" i="0" kern="1200" dirty="0" smtClean="0">
                <a:solidFill>
                  <a:schemeClr val="tx1"/>
                </a:solidFill>
                <a:effectLst/>
                <a:latin typeface="+mn-lt"/>
                <a:ea typeface="+mn-ea"/>
                <a:cs typeface="+mn-cs"/>
              </a:rPr>
              <a:t> to click more (relative to blue) on specific parts of your website.</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259</a:t>
            </a:fld>
            <a:endParaRPr lang="en-US"/>
          </a:p>
        </p:txBody>
      </p:sp>
    </p:spTree>
    <p:extLst>
      <p:ext uri="{BB962C8B-B14F-4D97-AF65-F5344CB8AC3E}">
        <p14:creationId xmlns:p14="http://schemas.microsoft.com/office/powerpoint/2010/main" val="34500471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order to switch to the </a:t>
            </a:r>
            <a:r>
              <a:rPr lang="en-US" sz="1200" b="1" i="1" u="sng" kern="1200" dirty="0" smtClean="0">
                <a:solidFill>
                  <a:schemeClr val="tx1"/>
                </a:solidFill>
                <a:effectLst/>
                <a:latin typeface="+mn-lt"/>
                <a:ea typeface="+mn-ea"/>
                <a:cs typeface="+mn-cs"/>
                <a:hlinkClick r:id="rId3"/>
              </a:rPr>
              <a:t>alternative action</a:t>
            </a:r>
            <a:r>
              <a:rPr lang="en-US" sz="1200" b="0" i="0" kern="1200" dirty="0" smtClean="0">
                <a:solidFill>
                  <a:schemeClr val="tx1"/>
                </a:solidFill>
                <a:effectLst/>
                <a:latin typeface="+mn-lt"/>
                <a:ea typeface="+mn-ea"/>
                <a:cs typeface="+mn-cs"/>
              </a:rPr>
              <a:t> of </a:t>
            </a:r>
            <a:r>
              <a:rPr lang="en-US" sz="1200" b="0" i="1" kern="1200" dirty="0" smtClean="0">
                <a:solidFill>
                  <a:schemeClr val="tx1"/>
                </a:solidFill>
                <a:effectLst/>
                <a:latin typeface="+mn-lt"/>
                <a:ea typeface="+mn-ea"/>
                <a:cs typeface="+mn-cs"/>
              </a:rPr>
              <a:t>approving an orange logo</a:t>
            </a:r>
            <a:r>
              <a:rPr lang="en-US" sz="1200" b="0" i="0" kern="1200" dirty="0" smtClean="0">
                <a:solidFill>
                  <a:schemeClr val="tx1"/>
                </a:solidFill>
                <a:effectLst/>
                <a:latin typeface="+mn-lt"/>
                <a:ea typeface="+mn-ea"/>
                <a:cs typeface="+mn-cs"/>
              </a:rPr>
              <a:t>, the CEO requires evidence that an orange logo </a:t>
            </a:r>
            <a:r>
              <a:rPr lang="en-US" sz="1200" b="1" i="1" kern="1200" dirty="0" smtClean="0">
                <a:solidFill>
                  <a:schemeClr val="tx1"/>
                </a:solidFill>
                <a:effectLst/>
                <a:latin typeface="+mn-lt"/>
                <a:ea typeface="+mn-ea"/>
                <a:cs typeface="+mn-cs"/>
              </a:rPr>
              <a:t>causes</a:t>
            </a:r>
            <a:r>
              <a:rPr lang="en-US" sz="1200" b="0" i="0" kern="1200" dirty="0" smtClean="0">
                <a:solidFill>
                  <a:schemeClr val="tx1"/>
                </a:solidFill>
                <a:effectLst/>
                <a:latin typeface="+mn-lt"/>
                <a:ea typeface="+mn-ea"/>
                <a:cs typeface="+mn-cs"/>
              </a:rPr>
              <a:t> your current </a:t>
            </a:r>
            <a:r>
              <a:rPr lang="en-US" sz="1200" b="0" i="0" u="sng" kern="1200" dirty="0" smtClean="0">
                <a:solidFill>
                  <a:schemeClr val="tx1"/>
                </a:solidFill>
                <a:effectLst/>
                <a:latin typeface="+mn-lt"/>
                <a:ea typeface="+mn-ea"/>
                <a:cs typeface="+mn-cs"/>
                <a:hlinkClick r:id="rId4"/>
              </a:rPr>
              <a:t>user population</a:t>
            </a:r>
            <a:r>
              <a:rPr lang="en-US" sz="1200" b="0" i="0" kern="1200" dirty="0" smtClean="0">
                <a:solidFill>
                  <a:schemeClr val="tx1"/>
                </a:solidFill>
                <a:effectLst/>
                <a:latin typeface="+mn-lt"/>
                <a:ea typeface="+mn-ea"/>
                <a:cs typeface="+mn-cs"/>
              </a:rPr>
              <a:t> to click more (relative to blue) on specific parts of your website</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260</a:t>
            </a:fld>
            <a:endParaRPr lang="en-US"/>
          </a:p>
        </p:txBody>
      </p:sp>
    </p:spTree>
    <p:extLst>
      <p:ext uri="{BB962C8B-B14F-4D97-AF65-F5344CB8AC3E}">
        <p14:creationId xmlns:p14="http://schemas.microsoft.com/office/powerpoint/2010/main" val="990571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39</a:t>
            </a:fld>
            <a:endParaRPr lang="en-US"/>
          </a:p>
        </p:txBody>
      </p:sp>
    </p:spTree>
    <p:extLst>
      <p:ext uri="{BB962C8B-B14F-4D97-AF65-F5344CB8AC3E}">
        <p14:creationId xmlns:p14="http://schemas.microsoft.com/office/powerpoint/2010/main" val="18593640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10%? That’s the minimum </a:t>
            </a:r>
            <a:r>
              <a:rPr lang="en-US" sz="1200" b="1" i="1" kern="1200" dirty="0" smtClean="0">
                <a:solidFill>
                  <a:schemeClr val="tx1"/>
                </a:solidFill>
                <a:effectLst/>
                <a:latin typeface="+mn-lt"/>
                <a:ea typeface="+mn-ea"/>
                <a:cs typeface="+mn-cs"/>
              </a:rPr>
              <a:t>effect size</a:t>
            </a:r>
            <a:r>
              <a:rPr lang="en-US" sz="1200" b="0" i="0" kern="1200" dirty="0" smtClean="0">
                <a:solidFill>
                  <a:schemeClr val="tx1"/>
                </a:solidFill>
                <a:effectLst/>
                <a:latin typeface="+mn-lt"/>
                <a:ea typeface="+mn-ea"/>
                <a:cs typeface="+mn-cs"/>
              </a:rPr>
              <a:t> your CEO was willing to accept. If a decision-maker cares about effect sizes, those should be baked into the hypothesis test up front. Testing a </a:t>
            </a:r>
            <a:r>
              <a:rPr lang="en-US" sz="1200" b="0" i="1" kern="1200" dirty="0" smtClean="0">
                <a:solidFill>
                  <a:schemeClr val="tx1"/>
                </a:solidFill>
                <a:effectLst/>
                <a:latin typeface="+mn-lt"/>
                <a:ea typeface="+mn-ea"/>
                <a:cs typeface="+mn-cs"/>
              </a:rPr>
              <a:t>null hypothesis</a:t>
            </a:r>
            <a:r>
              <a:rPr lang="en-US" sz="1200" b="0" i="0" kern="1200" dirty="0" smtClean="0">
                <a:solidFill>
                  <a:schemeClr val="tx1"/>
                </a:solidFill>
                <a:effectLst/>
                <a:latin typeface="+mn-lt"/>
                <a:ea typeface="+mn-ea"/>
                <a:cs typeface="+mn-cs"/>
              </a:rPr>
              <a:t> of “no difference” is an explicit statement that you don’t give a damn about effect sizes.</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263</a:t>
            </a:fld>
            <a:endParaRPr lang="en-US"/>
          </a:p>
        </p:txBody>
      </p:sp>
    </p:spTree>
    <p:extLst>
      <p:ext uri="{BB962C8B-B14F-4D97-AF65-F5344CB8AC3E}">
        <p14:creationId xmlns:p14="http://schemas.microsoft.com/office/powerpoint/2010/main" val="23943610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10%? That’s the minimum </a:t>
            </a:r>
            <a:r>
              <a:rPr lang="en-US" sz="1200" b="1" i="1" kern="1200" dirty="0" smtClean="0">
                <a:solidFill>
                  <a:schemeClr val="tx1"/>
                </a:solidFill>
                <a:effectLst/>
                <a:latin typeface="+mn-lt"/>
                <a:ea typeface="+mn-ea"/>
                <a:cs typeface="+mn-cs"/>
              </a:rPr>
              <a:t>effect size</a:t>
            </a:r>
            <a:r>
              <a:rPr lang="en-US" sz="1200" b="0" i="0" kern="1200" dirty="0" smtClean="0">
                <a:solidFill>
                  <a:schemeClr val="tx1"/>
                </a:solidFill>
                <a:effectLst/>
                <a:latin typeface="+mn-lt"/>
                <a:ea typeface="+mn-ea"/>
                <a:cs typeface="+mn-cs"/>
              </a:rPr>
              <a:t> your CEO was willing to accept. If a decision-maker cares about effect sizes, those should be baked into the hypothesis test up front. Testing a </a:t>
            </a:r>
            <a:r>
              <a:rPr lang="en-US" sz="1200" b="0" i="1" kern="1200" dirty="0" smtClean="0">
                <a:solidFill>
                  <a:schemeClr val="tx1"/>
                </a:solidFill>
                <a:effectLst/>
                <a:latin typeface="+mn-lt"/>
                <a:ea typeface="+mn-ea"/>
                <a:cs typeface="+mn-cs"/>
              </a:rPr>
              <a:t>null hypothesis</a:t>
            </a:r>
            <a:r>
              <a:rPr lang="en-US" sz="1200" b="0" i="0" kern="1200" dirty="0" smtClean="0">
                <a:solidFill>
                  <a:schemeClr val="tx1"/>
                </a:solidFill>
                <a:effectLst/>
                <a:latin typeface="+mn-lt"/>
                <a:ea typeface="+mn-ea"/>
                <a:cs typeface="+mn-cs"/>
              </a:rPr>
              <a:t> of “no difference” is an explicit statement that you don’t give a damn about effect sizes.</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264</a:t>
            </a:fld>
            <a:endParaRPr lang="en-US"/>
          </a:p>
        </p:txBody>
      </p:sp>
    </p:spTree>
    <p:extLst>
      <p:ext uri="{BB962C8B-B14F-4D97-AF65-F5344CB8AC3E}">
        <p14:creationId xmlns:p14="http://schemas.microsoft.com/office/powerpoint/2010/main" val="320371394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ou’ll</a:t>
            </a:r>
            <a:r>
              <a:rPr lang="en-US" sz="1200" b="0" i="0" kern="1200" dirty="0" smtClean="0">
                <a:solidFill>
                  <a:schemeClr val="tx1"/>
                </a:solidFill>
                <a:effectLst/>
                <a:latin typeface="+mn-lt"/>
                <a:ea typeface="+mn-ea"/>
                <a:cs typeface="+mn-cs"/>
              </a:rPr>
              <a:t> be serving different versions of your logo live to different users as they go about their usual business on your website.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Why not all companies do</a:t>
            </a:r>
            <a:r>
              <a:rPr lang="en-US" sz="1200" b="0" i="0" kern="1200" baseline="0" dirty="0" smtClean="0">
                <a:solidFill>
                  <a:schemeClr val="tx1"/>
                </a:solidFill>
                <a:effectLst/>
                <a:latin typeface="+mn-lt"/>
                <a:ea typeface="+mn-ea"/>
                <a:cs typeface="+mn-cs"/>
              </a:rPr>
              <a:t> live traffic?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answer usually has to do with the high up-front costs of rejiggering a production system that wasn’t built with experimentation in mind. While companies like </a:t>
            </a:r>
            <a:r>
              <a:rPr lang="en-US" sz="1200" b="0" i="0" u="sng" kern="1200" dirty="0" smtClean="0">
                <a:solidFill>
                  <a:schemeClr val="tx1"/>
                </a:solidFill>
                <a:effectLst/>
                <a:latin typeface="+mn-lt"/>
                <a:ea typeface="+mn-ea"/>
                <a:cs typeface="+mn-cs"/>
                <a:hlinkClick r:id="rId3"/>
              </a:rPr>
              <a:t>Google build experimentation infrastructure</a:t>
            </a:r>
            <a:r>
              <a:rPr lang="en-US" sz="1200" b="0" i="0" kern="1200" dirty="0" smtClean="0">
                <a:solidFill>
                  <a:schemeClr val="tx1"/>
                </a:solidFill>
                <a:effectLst/>
                <a:latin typeface="+mn-lt"/>
                <a:ea typeface="+mn-ea"/>
                <a:cs typeface="+mn-cs"/>
              </a:rPr>
              <a:t> into most of our systems before we even know what experiments we’ll want to run, traditional organizations may forget to add this feature at the outset and can find themselves behind their more tech-savvy competitors as a result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265</a:t>
            </a:fld>
            <a:endParaRPr lang="en-US"/>
          </a:p>
        </p:txBody>
      </p:sp>
    </p:spTree>
    <p:extLst>
      <p:ext uri="{BB962C8B-B14F-4D97-AF65-F5344CB8AC3E}">
        <p14:creationId xmlns:p14="http://schemas.microsoft.com/office/powerpoint/2010/main" val="15866239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were interested in seeing how users respond to novelty — do they click more because the logo changed, regardless of what it changed to? — you’d use the grey logo treatment as your control group. However, that’s not the question your CEO wants answered. She is interested in isolating the causal influence of orange relative to blue, so given the way she’s framing her decision, the control group should be users who are shown the blue logo.</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267</a:t>
            </a:fld>
            <a:endParaRPr lang="en-US"/>
          </a:p>
        </p:txBody>
      </p:sp>
    </p:spTree>
    <p:extLst>
      <p:ext uri="{BB962C8B-B14F-4D97-AF65-F5344CB8AC3E}">
        <p14:creationId xmlns:p14="http://schemas.microsoft.com/office/powerpoint/2010/main" val="17600710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it crosses</a:t>
            </a:r>
            <a:r>
              <a:rPr lang="en-US" baseline="0" dirty="0" smtClean="0"/>
              <a:t> the screaming limit </a:t>
            </a:r>
          </a:p>
          <a:p>
            <a:endParaRPr lang="en-US" baseline="0" dirty="0" smtClean="0"/>
          </a:p>
          <a:p>
            <a:r>
              <a:rPr lang="en-US" baseline="0" dirty="0" smtClean="0"/>
              <a:t>Consider adding the decision criteria earlier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268</a:t>
            </a:fld>
            <a:endParaRPr lang="en-US"/>
          </a:p>
        </p:txBody>
      </p:sp>
    </p:spTree>
    <p:extLst>
      <p:ext uri="{BB962C8B-B14F-4D97-AF65-F5344CB8AC3E}">
        <p14:creationId xmlns:p14="http://schemas.microsoft.com/office/powerpoint/2010/main" val="40052253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had not done this at random, if you’d given the orange treatment to — for example — all your logged-in users while showing the blue treatment to everyone else, you cannot say that it is the orange treatment that’s responsible for the difference. Maybe your logged-in users are simply more loyal to your company and like your products more, no matter what color you make your logo. Maybe your logged-in users have a higher propensity to click no matter what color you show them.</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269</a:t>
            </a:fld>
            <a:endParaRPr lang="en-US"/>
          </a:p>
        </p:txBody>
      </p:sp>
    </p:spTree>
    <p:extLst>
      <p:ext uri="{BB962C8B-B14F-4D97-AF65-F5344CB8AC3E}">
        <p14:creationId xmlns:p14="http://schemas.microsoft.com/office/powerpoint/2010/main" val="16523181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(e.g. a 2x2 design where you separate the logged-in users from not-logged-in users and run mini A/B tests within each group to let randomness take care of the rest for you). This is especially useful when you have a strong hunch that orange logos affect logged-in users differently and you want to incorporate that into your decision-making. Either way, random selection is a must!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272</a:t>
            </a:fld>
            <a:endParaRPr lang="en-US"/>
          </a:p>
        </p:txBody>
      </p:sp>
    </p:spTree>
    <p:extLst>
      <p:ext uri="{BB962C8B-B14F-4D97-AF65-F5344CB8AC3E}">
        <p14:creationId xmlns:p14="http://schemas.microsoft.com/office/powerpoint/2010/main" val="189790925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273</a:t>
            </a:fld>
            <a:endParaRPr lang="en-US"/>
          </a:p>
        </p:txBody>
      </p:sp>
    </p:spTree>
    <p:extLst>
      <p:ext uri="{BB962C8B-B14F-4D97-AF65-F5344CB8AC3E}">
        <p14:creationId xmlns:p14="http://schemas.microsoft.com/office/powerpoint/2010/main" val="27165954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thanks to random selection, the groups of users in the A/B test’s blue and orange conditions will be similar (in aggregate) in all ways folks traditionally think about cherry-picking participants to balance their studies: similar representation of genders, races, ages, education levels, political views, religions… but they’ll also be similar in all the ways you probably didn’t think to control: similar representation of cat-lovers, tea-drinkers, gamers, goths, golfers, ukulele owners, generous givers, good swimmers, people who secretly hate their spouses, people who haven’t showered for a few days, people who are allergic to oranges without realizing it, and so on.</a:t>
            </a:r>
            <a:endParaRPr lang="en-US"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274</a:t>
            </a:fld>
            <a:endParaRPr lang="en-US"/>
          </a:p>
        </p:txBody>
      </p:sp>
    </p:spTree>
    <p:extLst>
      <p:ext uri="{BB962C8B-B14F-4D97-AF65-F5344CB8AC3E}">
        <p14:creationId xmlns:p14="http://schemas.microsoft.com/office/powerpoint/2010/main" val="4248790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the beauty of large sample sizes combined with random selection. You don’t have to rely on your cleverness in thinking up the right confounding factors to control for.</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275</a:t>
            </a:fld>
            <a:endParaRPr lang="en-US"/>
          </a:p>
        </p:txBody>
      </p:sp>
    </p:spTree>
    <p:extLst>
      <p:ext uri="{BB962C8B-B14F-4D97-AF65-F5344CB8AC3E}">
        <p14:creationId xmlns:p14="http://schemas.microsoft.com/office/powerpoint/2010/main" val="346820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40</a:t>
            </a:fld>
            <a:endParaRPr lang="en-US"/>
          </a:p>
        </p:txBody>
      </p:sp>
    </p:spTree>
    <p:extLst>
      <p:ext uri="{BB962C8B-B14F-4D97-AF65-F5344CB8AC3E}">
        <p14:creationId xmlns:p14="http://schemas.microsoft.com/office/powerpoint/2010/main" val="28515712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After having a good laugh, the first thing the internet did with these cats is played a very nitpicky game of “Spot The Difference.” That’s what scientists would do too, if you presented two shoddy “clones” and attempted to blame different results on different treatments. Without large sample sizes, how do you know it’s *not* that little spot under the nose that’s responsible for whatever results you may observe? Image: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278</a:t>
            </a:fld>
            <a:endParaRPr lang="en-US"/>
          </a:p>
        </p:txBody>
      </p:sp>
    </p:spTree>
    <p:extLst>
      <p:ext uri="{BB962C8B-B14F-4D97-AF65-F5344CB8AC3E}">
        <p14:creationId xmlns:p14="http://schemas.microsoft.com/office/powerpoint/2010/main" val="35227032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towardsdatascience.com</a:t>
            </a:r>
          </a:p>
          <a:p>
            <a:r>
              <a:rPr lang="en-US" dirty="0" smtClean="0"/>
              <a:t>https://towardsdatascience.com/how-do-a-b-tests-work-996842ce6fc0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279</a:t>
            </a:fld>
            <a:endParaRPr lang="en-US"/>
          </a:p>
        </p:txBody>
      </p:sp>
    </p:spTree>
    <p:extLst>
      <p:ext uri="{BB962C8B-B14F-4D97-AF65-F5344CB8AC3E}">
        <p14:creationId xmlns:p14="http://schemas.microsoft.com/office/powerpoint/2010/main" val="115850812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THE UNREASONABLE EFFECTIVENESS OF DATA</a:t>
            </a:r>
          </a:p>
          <a:p>
            <a:pPr fontAlgn="base"/>
            <a:r>
              <a:rPr lang="en-US" sz="1200" b="0" i="0" kern="1200" dirty="0" smtClean="0">
                <a:solidFill>
                  <a:schemeClr val="tx1"/>
                </a:solidFill>
                <a:effectLst/>
                <a:latin typeface="+mn-lt"/>
                <a:ea typeface="+mn-ea"/>
                <a:cs typeface="+mn-cs"/>
              </a:rPr>
              <a:t>In a </a:t>
            </a:r>
            <a:r>
              <a:rPr lang="en-US" sz="1200" b="0" i="0" u="none" strike="noStrike" kern="1200" dirty="0" smtClean="0">
                <a:solidFill>
                  <a:schemeClr val="tx1"/>
                </a:solidFill>
                <a:effectLst/>
                <a:latin typeface="+mn-lt"/>
                <a:ea typeface="+mn-ea"/>
                <a:cs typeface="+mn-cs"/>
                <a:hlinkClick r:id="rId3"/>
              </a:rPr>
              <a:t>famous paper</a:t>
            </a:r>
            <a:r>
              <a:rPr lang="en-US" sz="1200" b="0" i="0" kern="1200" dirty="0" smtClean="0">
                <a:solidFill>
                  <a:schemeClr val="tx1"/>
                </a:solidFill>
                <a:effectLst/>
                <a:latin typeface="+mn-lt"/>
                <a:ea typeface="+mn-ea"/>
                <a:cs typeface="+mn-cs"/>
              </a:rPr>
              <a:t> published in 2001, Microsoft researchers Michele </a:t>
            </a:r>
            <a:r>
              <a:rPr lang="en-US" sz="1200" b="0" i="0" kern="1200" dirty="0" err="1" smtClean="0">
                <a:solidFill>
                  <a:schemeClr val="tx1"/>
                </a:solidFill>
                <a:effectLst/>
                <a:latin typeface="+mn-lt"/>
                <a:ea typeface="+mn-ea"/>
                <a:cs typeface="+mn-cs"/>
              </a:rPr>
              <a:t>Banko</a:t>
            </a:r>
            <a:r>
              <a:rPr lang="en-US" sz="1200" b="0" i="0" kern="1200" dirty="0" smtClean="0">
                <a:solidFill>
                  <a:schemeClr val="tx1"/>
                </a:solidFill>
                <a:effectLst/>
                <a:latin typeface="+mn-lt"/>
                <a:ea typeface="+mn-ea"/>
                <a:cs typeface="+mn-cs"/>
              </a:rPr>
              <a:t> and Eric Brill showed that very different Machine Learning algorithms, including fairly simple ones, performed almost identically well on a complex problem of natural language disambiguation</a:t>
            </a:r>
            <a:r>
              <a:rPr lang="en-US" sz="1200" b="0" i="0" u="none" strike="noStrike" kern="1200" baseline="30000" dirty="0" smtClean="0">
                <a:solidFill>
                  <a:schemeClr val="tx1"/>
                </a:solidFill>
                <a:effectLst/>
                <a:latin typeface="+mn-lt"/>
                <a:ea typeface="+mn-ea"/>
                <a:cs typeface="+mn-cs"/>
                <a:hlinkClick r:id="rId4"/>
              </a:rPr>
              <a:t>8</a:t>
            </a:r>
            <a:r>
              <a:rPr lang="en-US" sz="1200" b="0" i="0" kern="1200" dirty="0" smtClean="0">
                <a:solidFill>
                  <a:schemeClr val="tx1"/>
                </a:solidFill>
                <a:effectLst/>
                <a:latin typeface="+mn-lt"/>
                <a:ea typeface="+mn-ea"/>
                <a:cs typeface="+mn-cs"/>
              </a:rPr>
              <a:t> once they were given enough data</a:t>
            </a:r>
          </a:p>
          <a:p>
            <a:endParaRPr lang="en-US" dirty="0" smtClean="0"/>
          </a:p>
          <a:p>
            <a:r>
              <a:rPr lang="en-US" dirty="0" smtClean="0"/>
              <a:t>Scaling to very </a:t>
            </a:r>
            <a:r>
              <a:rPr lang="en-US" dirty="0" err="1" smtClean="0"/>
              <a:t>very</a:t>
            </a:r>
            <a:r>
              <a:rPr lang="en-US" dirty="0" smtClean="0"/>
              <a:t> large corpora for natural language disambiguation | Proceedings of the 39th Annual Meeting on Association for Computational Linguistics</a:t>
            </a:r>
          </a:p>
          <a:p>
            <a:r>
              <a:rPr lang="en-US" dirty="0" smtClean="0"/>
              <a:t>https://dl.acm.org/doi/10.3115/1073012.1073017</a:t>
            </a:r>
          </a:p>
          <a:p>
            <a:endParaRPr lang="en-US" dirty="0" smtClean="0"/>
          </a:p>
          <a:p>
            <a:r>
              <a:rPr lang="en-US" sz="1200" b="0" i="0" kern="1200" dirty="0" smtClean="0">
                <a:solidFill>
                  <a:schemeClr val="tx1"/>
                </a:solidFill>
                <a:effectLst/>
                <a:latin typeface="+mn-lt"/>
                <a:ea typeface="+mn-ea"/>
                <a:cs typeface="+mn-cs"/>
              </a:rPr>
              <a:t>As the authors put it, “these results suggest that we may want to reconsider the trade-off between spending time and money on algorithm development versus spending it on corpus development.”</a:t>
            </a:r>
          </a:p>
          <a:p>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 should be noted, however, that small- and medium-sized datasets are still very common, and it is not always easy or cheap to get extra training data⁠—so don’t abandon algorithms just </a:t>
            </a:r>
            <a:r>
              <a:rPr lang="en-US" sz="1200" kern="1200" smtClean="0">
                <a:solidFill>
                  <a:schemeClr val="tx1"/>
                </a:solidFill>
                <a:effectLst/>
                <a:latin typeface="+mn-lt"/>
                <a:ea typeface="+mn-ea"/>
                <a:cs typeface="+mn-cs"/>
              </a:rPr>
              <a:t>yet.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280</a:t>
            </a:fld>
            <a:endParaRPr lang="en-US"/>
          </a:p>
        </p:txBody>
      </p:sp>
    </p:spTree>
    <p:extLst>
      <p:ext uri="{BB962C8B-B14F-4D97-AF65-F5344CB8AC3E}">
        <p14:creationId xmlns:p14="http://schemas.microsoft.com/office/powerpoint/2010/main" val="5635182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 Learning Fundamentals: Bias and Variance - YouTube</a:t>
            </a:r>
          </a:p>
          <a:p>
            <a:r>
              <a:rPr lang="en-US" dirty="0" smtClean="0"/>
              <a:t>https://www.youtube.com/watch?v=EuBBz3bI-aA </a:t>
            </a:r>
          </a:p>
          <a:p>
            <a:endParaRPr lang="en-US" dirty="0" smtClean="0"/>
          </a:p>
          <a:p>
            <a:endParaRPr lang="en-US" dirty="0" smtClean="0"/>
          </a:p>
          <a:p>
            <a:r>
              <a:rPr lang="en-US" smtClean="0"/>
              <a:t>Didn’t add to readme</a:t>
            </a:r>
            <a:endParaRPr lang="en-US"/>
          </a:p>
        </p:txBody>
      </p:sp>
      <p:sp>
        <p:nvSpPr>
          <p:cNvPr id="4" name="Slide Number Placeholder 3"/>
          <p:cNvSpPr>
            <a:spLocks noGrp="1"/>
          </p:cNvSpPr>
          <p:nvPr>
            <p:ph type="sldNum" sz="quarter" idx="10"/>
          </p:nvPr>
        </p:nvSpPr>
        <p:spPr/>
        <p:txBody>
          <a:bodyPr/>
          <a:lstStyle/>
          <a:p>
            <a:fld id="{A395D4E2-D0DF-48C5-AA92-2DADFC41CA3D}" type="slidenum">
              <a:rPr lang="en-US" smtClean="0"/>
              <a:t>281</a:t>
            </a:fld>
            <a:endParaRPr lang="en-US"/>
          </a:p>
        </p:txBody>
      </p:sp>
    </p:spTree>
    <p:extLst>
      <p:ext uri="{BB962C8B-B14F-4D97-AF65-F5344CB8AC3E}">
        <p14:creationId xmlns:p14="http://schemas.microsoft.com/office/powerpoint/2010/main" val="29088291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Predict or classify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282</a:t>
            </a:fld>
            <a:endParaRPr lang="en-US"/>
          </a:p>
        </p:txBody>
      </p:sp>
    </p:spTree>
    <p:extLst>
      <p:ext uri="{BB962C8B-B14F-4D97-AF65-F5344CB8AC3E}">
        <p14:creationId xmlns:p14="http://schemas.microsoft.com/office/powerpoint/2010/main" val="222768441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algorithm defines </a:t>
            </a:r>
            <a:r>
              <a:rPr lang="en-US" sz="1200" b="1" i="0" kern="1200" dirty="0" smtClean="0">
                <a:solidFill>
                  <a:schemeClr val="tx1"/>
                </a:solidFill>
                <a:effectLst/>
                <a:latin typeface="+mn-lt"/>
                <a:ea typeface="+mn-ea"/>
                <a:cs typeface="+mn-cs"/>
              </a:rPr>
              <a:t>WHAT</a:t>
            </a:r>
            <a:r>
              <a:rPr lang="en-US" sz="1200" b="0" i="0" kern="1200" dirty="0" smtClean="0">
                <a:solidFill>
                  <a:schemeClr val="tx1"/>
                </a:solidFill>
                <a:effectLst/>
                <a:latin typeface="+mn-lt"/>
                <a:ea typeface="+mn-ea"/>
                <a:cs typeface="+mn-cs"/>
              </a:rPr>
              <a:t> shape will get fitted to the data. The data is used to choose </a:t>
            </a:r>
            <a:r>
              <a:rPr lang="en-US" sz="1200" b="1" i="0" kern="1200" dirty="0" smtClean="0">
                <a:solidFill>
                  <a:schemeClr val="tx1"/>
                </a:solidFill>
                <a:effectLst/>
                <a:latin typeface="+mn-lt"/>
                <a:ea typeface="+mn-ea"/>
                <a:cs typeface="+mn-cs"/>
              </a:rPr>
              <a:t>WHERE</a:t>
            </a:r>
            <a:r>
              <a:rPr lang="en-US" sz="1200" b="0" i="0" kern="1200" dirty="0" smtClean="0">
                <a:solidFill>
                  <a:schemeClr val="tx1"/>
                </a:solidFill>
                <a:effectLst/>
                <a:latin typeface="+mn-lt"/>
                <a:ea typeface="+mn-ea"/>
                <a:cs typeface="+mn-cs"/>
              </a:rPr>
              <a:t> the best place for that fence is. (“The best” is another way of saying that our answer comes by doing optimization: math that’s all about finding extremes… like the extremely most awesomely </a:t>
            </a:r>
            <a:r>
              <a:rPr lang="en-US" sz="1200" b="0" i="0" kern="1200" dirty="0" err="1" smtClean="0">
                <a:solidFill>
                  <a:schemeClr val="tx1"/>
                </a:solidFill>
                <a:effectLst/>
                <a:latin typeface="+mn-lt"/>
                <a:ea typeface="+mn-ea"/>
                <a:cs typeface="+mn-cs"/>
              </a:rPr>
              <a:t>bestest</a:t>
            </a:r>
            <a:r>
              <a:rPr lang="en-US" sz="1200" b="0" i="0" kern="1200" dirty="0" smtClean="0">
                <a:solidFill>
                  <a:schemeClr val="tx1"/>
                </a:solidFill>
                <a:effectLst/>
                <a:latin typeface="+mn-lt"/>
                <a:ea typeface="+mn-ea"/>
                <a:cs typeface="+mn-cs"/>
              </a:rPr>
              <a:t> place to shove a wall.</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283</a:t>
            </a:fld>
            <a:endParaRPr lang="en-US"/>
          </a:p>
        </p:txBody>
      </p:sp>
    </p:spTree>
    <p:extLst>
      <p:ext uri="{BB962C8B-B14F-4D97-AF65-F5344CB8AC3E}">
        <p14:creationId xmlns:p14="http://schemas.microsoft.com/office/powerpoint/2010/main" val="2277312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t>
            </a:r>
            <a:r>
              <a:rPr lang="en-US" b="1" dirty="0" smtClean="0">
                <a:effectLst/>
              </a:rPr>
              <a:t>classification</a:t>
            </a:r>
            <a:r>
              <a:rPr lang="en-US" dirty="0" smtClean="0"/>
              <a:t> is about </a:t>
            </a:r>
            <a:r>
              <a:rPr lang="en-US" b="1" dirty="0" smtClean="0">
                <a:effectLst/>
              </a:rPr>
              <a:t>separating</a:t>
            </a:r>
            <a:r>
              <a:rPr lang="en-US" dirty="0" smtClean="0"/>
              <a:t> data into classes, </a:t>
            </a:r>
            <a:r>
              <a:rPr lang="en-US" b="1" dirty="0" smtClean="0">
                <a:effectLst/>
              </a:rPr>
              <a:t>prediction</a:t>
            </a:r>
            <a:r>
              <a:rPr lang="en-US" dirty="0" smtClean="0"/>
              <a:t> is about </a:t>
            </a:r>
            <a:r>
              <a:rPr lang="en-US" b="1" dirty="0" smtClean="0">
                <a:effectLst/>
              </a:rPr>
              <a:t>fitting</a:t>
            </a:r>
            <a:r>
              <a:rPr lang="en-US" dirty="0" smtClean="0"/>
              <a:t> a shape that gets as </a:t>
            </a:r>
            <a:r>
              <a:rPr lang="en-US" b="1" dirty="0" smtClean="0">
                <a:effectLst/>
              </a:rPr>
              <a:t>close</a:t>
            </a:r>
            <a:r>
              <a:rPr lang="en-US" dirty="0" smtClean="0"/>
              <a:t> to the data as possible.</a:t>
            </a:r>
          </a:p>
          <a:p>
            <a:endParaRPr lang="en-US" dirty="0" smtClean="0"/>
          </a:p>
          <a:p>
            <a:r>
              <a:rPr lang="en-US" sz="1200" b="0" i="0" kern="1200" dirty="0" smtClean="0">
                <a:solidFill>
                  <a:schemeClr val="tx1"/>
                </a:solidFill>
                <a:effectLst/>
                <a:latin typeface="+mn-lt"/>
                <a:ea typeface="+mn-ea"/>
                <a:cs typeface="+mn-cs"/>
              </a:rPr>
              <a:t>The object we’re fitting is more of a skeleton that goes </a:t>
            </a:r>
            <a:r>
              <a:rPr lang="en-US" sz="1200" b="0" i="1" kern="1200" dirty="0" smtClean="0">
                <a:solidFill>
                  <a:schemeClr val="tx1"/>
                </a:solidFill>
                <a:effectLst/>
                <a:latin typeface="+mn-lt"/>
                <a:ea typeface="+mn-ea"/>
                <a:cs typeface="+mn-cs"/>
              </a:rPr>
              <a:t>through</a:t>
            </a:r>
            <a:r>
              <a:rPr lang="en-US" sz="1200" b="0" i="0" kern="1200" dirty="0" smtClean="0">
                <a:solidFill>
                  <a:schemeClr val="tx1"/>
                </a:solidFill>
                <a:effectLst/>
                <a:latin typeface="+mn-lt"/>
                <a:ea typeface="+mn-ea"/>
                <a:cs typeface="+mn-cs"/>
              </a:rPr>
              <a:t> one body of data instead of a fence that goes </a:t>
            </a:r>
            <a:r>
              <a:rPr lang="en-US" sz="1200" b="0" i="1" kern="1200" dirty="0" smtClean="0">
                <a:solidFill>
                  <a:schemeClr val="tx1"/>
                </a:solidFill>
                <a:effectLst/>
                <a:latin typeface="+mn-lt"/>
                <a:ea typeface="+mn-ea"/>
                <a:cs typeface="+mn-cs"/>
              </a:rPr>
              <a:t>between</a:t>
            </a:r>
            <a:r>
              <a:rPr lang="en-US" sz="1200" b="0" i="0" kern="1200" dirty="0" smtClean="0">
                <a:solidFill>
                  <a:schemeClr val="tx1"/>
                </a:solidFill>
                <a:effectLst/>
                <a:latin typeface="+mn-lt"/>
                <a:ea typeface="+mn-ea"/>
                <a:cs typeface="+mn-cs"/>
              </a:rPr>
              <a:t> separate bodies of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before, the algorithm gives you the WHAT and the data gives you the WHERE. When new </a:t>
            </a:r>
            <a:r>
              <a:rPr lang="en-US" sz="1200" b="0" i="0" kern="1200" dirty="0" err="1" smtClean="0">
                <a:solidFill>
                  <a:schemeClr val="tx1"/>
                </a:solidFill>
                <a:effectLst/>
                <a:latin typeface="+mn-lt"/>
                <a:ea typeface="+mn-ea"/>
                <a:cs typeface="+mn-cs"/>
              </a:rPr>
              <a:t>datapoints</a:t>
            </a:r>
            <a:r>
              <a:rPr lang="en-US" sz="1200" b="0" i="0" kern="1200" dirty="0" smtClean="0">
                <a:solidFill>
                  <a:schemeClr val="tx1"/>
                </a:solidFill>
                <a:effectLst/>
                <a:latin typeface="+mn-lt"/>
                <a:ea typeface="+mn-ea"/>
                <a:cs typeface="+mn-cs"/>
              </a:rPr>
              <a:t> come in, they’re plugged into the recipe and the predicted value is read off the line. Want to know more about how that works?</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284</a:t>
            </a:fld>
            <a:endParaRPr lang="en-US"/>
          </a:p>
        </p:txBody>
      </p:sp>
    </p:spTree>
    <p:extLst>
      <p:ext uri="{BB962C8B-B14F-4D97-AF65-F5344CB8AC3E}">
        <p14:creationId xmlns:p14="http://schemas.microsoft.com/office/powerpoint/2010/main" val="40297314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creates confusion, since the term “regression” is still used in ML/AI the way centuries of statisticians have used it: to refer to </a:t>
            </a:r>
            <a:r>
              <a:rPr lang="en-US" sz="1200" b="0" i="0" u="sng" kern="1200" dirty="0" smtClean="0">
                <a:solidFill>
                  <a:schemeClr val="tx1"/>
                </a:solidFill>
                <a:effectLst/>
                <a:latin typeface="+mn-lt"/>
                <a:ea typeface="+mn-ea"/>
                <a:cs typeface="+mn-cs"/>
                <a:hlinkClick r:id="rId3"/>
              </a:rPr>
              <a:t>a class of algorithms</a:t>
            </a:r>
            <a:r>
              <a:rPr lang="en-US" sz="1200" b="0" i="0" kern="1200" dirty="0" smtClean="0">
                <a:solidFill>
                  <a:schemeClr val="tx1"/>
                </a:solidFill>
                <a:effectLst/>
                <a:latin typeface="+mn-lt"/>
                <a:ea typeface="+mn-ea"/>
                <a:cs typeface="+mn-cs"/>
              </a:rPr>
              <a:t> (not tasks). As a result, we get sentences like “our team used </a:t>
            </a:r>
            <a:r>
              <a:rPr lang="en-US" sz="1200" b="0" i="1" kern="1200" dirty="0" smtClean="0">
                <a:solidFill>
                  <a:schemeClr val="tx1"/>
                </a:solidFill>
                <a:effectLst/>
                <a:latin typeface="+mn-lt"/>
                <a:ea typeface="+mn-ea"/>
                <a:cs typeface="+mn-cs"/>
              </a:rPr>
              <a:t>logistic regression</a:t>
            </a:r>
            <a:r>
              <a:rPr lang="en-US" sz="1200" b="0" i="0" kern="1200" dirty="0" smtClean="0">
                <a:solidFill>
                  <a:schemeClr val="tx1"/>
                </a:solidFill>
                <a:effectLst/>
                <a:latin typeface="+mn-lt"/>
                <a:ea typeface="+mn-ea"/>
                <a:cs typeface="+mn-cs"/>
              </a:rPr>
              <a:t> to perform </a:t>
            </a:r>
            <a:r>
              <a:rPr lang="en-US" sz="1200" b="0" i="1" kern="1200" dirty="0" smtClean="0">
                <a:solidFill>
                  <a:schemeClr val="tx1"/>
                </a:solidFill>
                <a:effectLst/>
                <a:latin typeface="+mn-lt"/>
                <a:ea typeface="+mn-ea"/>
                <a:cs typeface="+mn-cs"/>
              </a:rPr>
              <a:t>classification</a:t>
            </a:r>
            <a:r>
              <a:rPr lang="en-US" sz="1200" b="0" i="0" kern="1200" dirty="0" smtClean="0">
                <a:solidFill>
                  <a:schemeClr val="tx1"/>
                </a:solidFill>
                <a:effectLst/>
                <a:latin typeface="+mn-lt"/>
                <a:ea typeface="+mn-ea"/>
                <a:cs typeface="+mn-cs"/>
              </a:rPr>
              <a:t>.” *heads explode*</a:t>
            </a:r>
          </a:p>
          <a:p>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285</a:t>
            </a:fld>
            <a:endParaRPr lang="en-US"/>
          </a:p>
        </p:txBody>
      </p:sp>
    </p:spTree>
    <p:extLst>
      <p:ext uri="{BB962C8B-B14F-4D97-AF65-F5344CB8AC3E}">
        <p14:creationId xmlns:p14="http://schemas.microsoft.com/office/powerpoint/2010/main" val="2320458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RMSE   =  inversely named </a:t>
            </a:r>
          </a:p>
          <a:p>
            <a:r>
              <a:rPr lang="en-US" dirty="0" smtClean="0"/>
              <a:t>Error,</a:t>
            </a:r>
            <a:r>
              <a:rPr lang="en-US" baseline="0" dirty="0" smtClean="0"/>
              <a:t> square it, Mean (take average), then root (</a:t>
            </a:r>
            <a:r>
              <a:rPr lang="en-US" baseline="0" dirty="0" err="1" smtClean="0"/>
              <a:t>sq</a:t>
            </a:r>
            <a:r>
              <a:rPr lang="en-US" baseline="0" dirty="0" smtClean="0"/>
              <a:t> root)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42</a:t>
            </a:fld>
            <a:endParaRPr lang="en-US"/>
          </a:p>
        </p:txBody>
      </p:sp>
    </p:spTree>
    <p:extLst>
      <p:ext uri="{BB962C8B-B14F-4D97-AF65-F5344CB8AC3E}">
        <p14:creationId xmlns:p14="http://schemas.microsoft.com/office/powerpoint/2010/main" val="3286566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stats, we needed</a:t>
            </a:r>
            <a:r>
              <a:rPr lang="en-US" baseline="0" dirty="0" smtClean="0"/>
              <a:t> p values/ R </a:t>
            </a:r>
            <a:r>
              <a:rPr lang="en-US" baseline="0" dirty="0" err="1" smtClean="0"/>
              <a:t>sq</a:t>
            </a:r>
            <a:r>
              <a:rPr lang="en-US" baseline="0" dirty="0" smtClean="0"/>
              <a:t> adjusted R squared, etc…. </a:t>
            </a:r>
          </a:p>
          <a:p>
            <a:endParaRPr lang="en-US" baseline="0" dirty="0" smtClean="0"/>
          </a:p>
          <a:p>
            <a:r>
              <a:rPr lang="en-US" baseline="0" dirty="0" smtClean="0"/>
              <a:t>Here… just optimize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54</a:t>
            </a:fld>
            <a:endParaRPr lang="en-US"/>
          </a:p>
        </p:txBody>
      </p:sp>
    </p:spTree>
    <p:extLst>
      <p:ext uri="{BB962C8B-B14F-4D97-AF65-F5344CB8AC3E}">
        <p14:creationId xmlns:p14="http://schemas.microsoft.com/office/powerpoint/2010/main" val="248122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added a new feature and I only get this improvement?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57</a:t>
            </a:fld>
            <a:endParaRPr lang="en-US"/>
          </a:p>
        </p:txBody>
      </p:sp>
    </p:spTree>
    <p:extLst>
      <p:ext uri="{BB962C8B-B14F-4D97-AF65-F5344CB8AC3E}">
        <p14:creationId xmlns:p14="http://schemas.microsoft.com/office/powerpoint/2010/main" val="447288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essence</a:t>
            </a:r>
            <a:r>
              <a:rPr lang="en-US" baseline="0" dirty="0" smtClean="0"/>
              <a:t> in machine learning.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59</a:t>
            </a:fld>
            <a:endParaRPr lang="en-US"/>
          </a:p>
        </p:txBody>
      </p:sp>
    </p:spTree>
    <p:extLst>
      <p:ext uri="{BB962C8B-B14F-4D97-AF65-F5344CB8AC3E}">
        <p14:creationId xmlns:p14="http://schemas.microsoft.com/office/powerpoint/2010/main" val="633004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61</a:t>
            </a:fld>
            <a:endParaRPr lang="en-US"/>
          </a:p>
        </p:txBody>
      </p:sp>
    </p:spTree>
    <p:extLst>
      <p:ext uri="{BB962C8B-B14F-4D97-AF65-F5344CB8AC3E}">
        <p14:creationId xmlns:p14="http://schemas.microsoft.com/office/powerpoint/2010/main" val="195714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a:t>
            </a:r>
            <a:r>
              <a:rPr lang="en-US" baseline="0" dirty="0" smtClean="0"/>
              <a:t> </a:t>
            </a:r>
          </a:p>
          <a:p>
            <a:r>
              <a:rPr lang="en-US" baseline="0" dirty="0" smtClean="0"/>
              <a:t>What if we had missing values?- can we fit the model?</a:t>
            </a:r>
          </a:p>
          <a:p>
            <a:r>
              <a:rPr lang="en-US" baseline="0" dirty="0" smtClean="0"/>
              <a:t>Difference between </a:t>
            </a:r>
            <a:r>
              <a:rPr lang="en-US" baseline="0" dirty="0" err="1" smtClean="0"/>
              <a:t>statsmodel</a:t>
            </a:r>
            <a:r>
              <a:rPr lang="en-US" baseline="0" dirty="0" smtClean="0"/>
              <a:t> and </a:t>
            </a:r>
            <a:r>
              <a:rPr lang="en-US" baseline="0" dirty="0" err="1" smtClean="0"/>
              <a:t>statsmodel.api</a:t>
            </a:r>
            <a:r>
              <a:rPr lang="en-US" baseline="0" dirty="0" smtClean="0"/>
              <a:t> </a:t>
            </a:r>
          </a:p>
          <a:p>
            <a:r>
              <a:rPr lang="en-US" baseline="0" dirty="0" smtClean="0"/>
              <a:t>Which is which in confusion matrix, actual vs predicted </a:t>
            </a:r>
          </a:p>
          <a:p>
            <a:r>
              <a:rPr lang="en-US" dirty="0" smtClean="0"/>
              <a:t>Add intercept</a:t>
            </a:r>
            <a:r>
              <a:rPr lang="en-US" baseline="0" dirty="0" smtClean="0"/>
              <a:t> </a:t>
            </a:r>
          </a:p>
          <a:p>
            <a:r>
              <a:rPr lang="en-US" baseline="0" dirty="0" smtClean="0"/>
              <a:t>Flip coefficient of logistic regression ( for every unit decrease) </a:t>
            </a:r>
          </a:p>
          <a:p>
            <a:r>
              <a:rPr lang="en-US" baseline="0" dirty="0" smtClean="0"/>
              <a:t>get dummies - </a:t>
            </a:r>
            <a:r>
              <a:rPr lang="en-US" dirty="0" err="1" smtClean="0"/>
              <a:t>Drop_first</a:t>
            </a:r>
            <a:endParaRPr lang="en-US" baseline="0" dirty="0" smtClean="0"/>
          </a:p>
          <a:p>
            <a:r>
              <a:rPr lang="en-US" dirty="0" smtClean="0"/>
              <a:t>Feature engineering </a:t>
            </a:r>
          </a:p>
          <a:p>
            <a:r>
              <a:rPr lang="en-US" dirty="0" smtClean="0"/>
              <a:t>CI </a:t>
            </a:r>
          </a:p>
          <a:p>
            <a:r>
              <a:rPr lang="en-US" dirty="0" smtClean="0"/>
              <a:t>Spearmen and </a:t>
            </a:r>
            <a:r>
              <a:rPr lang="en-US" dirty="0" err="1" smtClean="0"/>
              <a:t>kendall</a:t>
            </a:r>
            <a:r>
              <a:rPr lang="en-US" dirty="0" smtClean="0"/>
              <a:t> </a:t>
            </a:r>
          </a:p>
          <a:p>
            <a:r>
              <a:rPr lang="en-US" dirty="0" smtClean="0"/>
              <a:t>Adjusted R squared </a:t>
            </a:r>
          </a:p>
          <a:p>
            <a:r>
              <a:rPr lang="en-US" dirty="0" smtClean="0"/>
              <a:t>Exercises on interaction</a:t>
            </a:r>
            <a:r>
              <a:rPr lang="en-US" baseline="0" dirty="0" smtClean="0"/>
              <a:t> term and when to use them</a:t>
            </a:r>
          </a:p>
          <a:p>
            <a:r>
              <a:rPr lang="en-US" baseline="0" dirty="0" smtClean="0"/>
              <a:t>Different outputs from R, SPSS </a:t>
            </a:r>
            <a:endParaRPr lang="en-US" dirty="0" smtClean="0"/>
          </a:p>
          <a:p>
            <a:endParaRPr lang="en-US" dirty="0" smtClean="0"/>
          </a:p>
          <a:p>
            <a:r>
              <a:rPr lang="en-US" dirty="0" smtClean="0"/>
              <a:t>Found in </a:t>
            </a:r>
            <a:r>
              <a:rPr lang="en-US" dirty="0" err="1" smtClean="0"/>
              <a:t>udacity</a:t>
            </a:r>
            <a:r>
              <a:rPr lang="en-US" baseline="0" dirty="0" smtClean="0"/>
              <a:t> lectures</a:t>
            </a:r>
          </a:p>
          <a:p>
            <a:r>
              <a:rPr lang="en-US" baseline="0" dirty="0" smtClean="0"/>
              <a:t>Least squares </a:t>
            </a:r>
          </a:p>
          <a:p>
            <a:r>
              <a:rPr lang="en-US" baseline="0" dirty="0" smtClean="0"/>
              <a:t>Interpreting models </a:t>
            </a:r>
          </a:p>
          <a:p>
            <a:r>
              <a:rPr lang="en-US" baseline="0" dirty="0" smtClean="0"/>
              <a:t>Correlation</a:t>
            </a:r>
          </a:p>
          <a:p>
            <a:r>
              <a:rPr lang="en-US" baseline="0" dirty="0" smtClean="0"/>
              <a:t>R squared</a:t>
            </a:r>
          </a:p>
          <a:p>
            <a:r>
              <a:rPr lang="en-US" baseline="0" dirty="0" err="1" smtClean="0"/>
              <a:t>Get_dummies</a:t>
            </a:r>
            <a:r>
              <a:rPr lang="en-US" baseline="0" dirty="0" smtClean="0"/>
              <a:t> </a:t>
            </a:r>
          </a:p>
          <a:p>
            <a:r>
              <a:rPr lang="en-US" baseline="0" dirty="0" smtClean="0"/>
              <a:t>Interaction term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a:t>
            </a:fld>
            <a:endParaRPr lang="en-US"/>
          </a:p>
        </p:txBody>
      </p:sp>
    </p:spTree>
    <p:extLst>
      <p:ext uri="{BB962C8B-B14F-4D97-AF65-F5344CB8AC3E}">
        <p14:creationId xmlns:p14="http://schemas.microsoft.com/office/powerpoint/2010/main" val="3431302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62</a:t>
            </a:fld>
            <a:endParaRPr lang="en-US"/>
          </a:p>
        </p:txBody>
      </p:sp>
    </p:spTree>
    <p:extLst>
      <p:ext uri="{BB962C8B-B14F-4D97-AF65-F5344CB8AC3E}">
        <p14:creationId xmlns:p14="http://schemas.microsoft.com/office/powerpoint/2010/main" val="92021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63</a:t>
            </a:fld>
            <a:endParaRPr lang="en-US"/>
          </a:p>
        </p:txBody>
      </p:sp>
    </p:spTree>
    <p:extLst>
      <p:ext uri="{BB962C8B-B14F-4D97-AF65-F5344CB8AC3E}">
        <p14:creationId xmlns:p14="http://schemas.microsoft.com/office/powerpoint/2010/main" val="3111951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65</a:t>
            </a:fld>
            <a:endParaRPr lang="en-US"/>
          </a:p>
        </p:txBody>
      </p:sp>
    </p:spTree>
    <p:extLst>
      <p:ext uri="{BB962C8B-B14F-4D97-AF65-F5344CB8AC3E}">
        <p14:creationId xmlns:p14="http://schemas.microsoft.com/office/powerpoint/2010/main" val="2763674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added water a secret ingredient</a:t>
            </a:r>
          </a:p>
          <a:p>
            <a:endParaRPr lang="en-US" baseline="0" dirty="0" smtClean="0"/>
          </a:p>
          <a:p>
            <a:r>
              <a:rPr lang="en-US" baseline="0" dirty="0" smtClean="0"/>
              <a:t>We get 143</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66</a:t>
            </a:fld>
            <a:endParaRPr lang="en-US"/>
          </a:p>
        </p:txBody>
      </p:sp>
    </p:spTree>
    <p:extLst>
      <p:ext uri="{BB962C8B-B14F-4D97-AF65-F5344CB8AC3E}">
        <p14:creationId xmlns:p14="http://schemas.microsoft.com/office/powerpoint/2010/main" val="155438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71</a:t>
            </a:fld>
            <a:endParaRPr lang="en-US"/>
          </a:p>
        </p:txBody>
      </p:sp>
    </p:spTree>
    <p:extLst>
      <p:ext uri="{BB962C8B-B14F-4D97-AF65-F5344CB8AC3E}">
        <p14:creationId xmlns:p14="http://schemas.microsoft.com/office/powerpoint/2010/main" val="1657237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explicit rules ( that’s the opposite of ML]</a:t>
            </a:r>
            <a:r>
              <a:rPr lang="en-US" baseline="0" dirty="0" smtClean="0"/>
              <a:t> </a:t>
            </a:r>
          </a:p>
          <a:p>
            <a:r>
              <a:rPr lang="en-US" baseline="0" dirty="0" smtClean="0"/>
              <a:t>No other examples for ML to learn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72</a:t>
            </a:fld>
            <a:endParaRPr lang="en-US"/>
          </a:p>
        </p:txBody>
      </p:sp>
    </p:spTree>
    <p:extLst>
      <p:ext uri="{BB962C8B-B14F-4D97-AF65-F5344CB8AC3E}">
        <p14:creationId xmlns:p14="http://schemas.microsoft.com/office/powerpoint/2010/main" val="1603649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Just like an </a:t>
            </a:r>
            <a:r>
              <a:rPr lang="en-US" sz="1200" b="0" i="0" u="sng" kern="1200" dirty="0" smtClean="0">
                <a:solidFill>
                  <a:schemeClr val="tx1"/>
                </a:solidFill>
                <a:effectLst/>
                <a:latin typeface="+mn-lt"/>
                <a:ea typeface="+mn-ea"/>
                <a:cs typeface="+mn-cs"/>
                <a:hlinkClick r:id="rId3"/>
              </a:rPr>
              <a:t>AI algorithm</a:t>
            </a:r>
            <a:r>
              <a:rPr lang="en-US" sz="1200" b="0" i="0" kern="1200" dirty="0" smtClean="0">
                <a:solidFill>
                  <a:schemeClr val="tx1"/>
                </a:solidFill>
                <a:effectLst/>
                <a:latin typeface="+mn-lt"/>
                <a:ea typeface="+mn-ea"/>
                <a:cs typeface="+mn-cs"/>
              </a:rPr>
              <a:t>, his goal is to find a data pattern that he can turn into a recipe (</a:t>
            </a:r>
            <a:r>
              <a:rPr lang="en-US" sz="1200" b="0" i="1" kern="1200" dirty="0" smtClean="0">
                <a:solidFill>
                  <a:schemeClr val="tx1"/>
                </a:solidFill>
                <a:effectLst/>
                <a:latin typeface="+mn-lt"/>
                <a:ea typeface="+mn-ea"/>
                <a:cs typeface="+mn-cs"/>
              </a:rPr>
              <a:t>“</a:t>
            </a:r>
            <a:r>
              <a:rPr lang="en-US" sz="1200" b="0" i="1" u="sng" kern="1200" dirty="0" smtClean="0">
                <a:solidFill>
                  <a:schemeClr val="tx1"/>
                </a:solidFill>
                <a:effectLst/>
                <a:latin typeface="+mn-lt"/>
                <a:ea typeface="+mn-ea"/>
                <a:cs typeface="+mn-cs"/>
                <a:hlinkClick r:id="rId4"/>
              </a:rPr>
              <a:t>model</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that successfully takes him from the </a:t>
            </a:r>
            <a:r>
              <a:rPr lang="en-US" sz="1200" b="0" i="0" u="sng" kern="1200" dirty="0" smtClean="0">
                <a:solidFill>
                  <a:schemeClr val="tx1"/>
                </a:solidFill>
                <a:effectLst/>
                <a:latin typeface="+mn-lt"/>
                <a:ea typeface="+mn-ea"/>
                <a:cs typeface="+mn-cs"/>
                <a:hlinkClick r:id="rId4"/>
              </a:rPr>
              <a:t>input</a:t>
            </a:r>
            <a:r>
              <a:rPr lang="en-US" sz="1200" b="0" i="0" kern="1200" dirty="0" smtClean="0">
                <a:solidFill>
                  <a:schemeClr val="tx1"/>
                </a:solidFill>
                <a:effectLst/>
                <a:latin typeface="+mn-lt"/>
                <a:ea typeface="+mn-ea"/>
                <a:cs typeface="+mn-cs"/>
              </a:rPr>
              <a:t> on the left of the “=” to the </a:t>
            </a:r>
            <a:r>
              <a:rPr lang="en-US" sz="1200" b="0" i="0" u="sng" kern="1200" dirty="0" smtClean="0">
                <a:solidFill>
                  <a:schemeClr val="tx1"/>
                </a:solidFill>
                <a:effectLst/>
                <a:latin typeface="+mn-lt"/>
                <a:ea typeface="+mn-ea"/>
                <a:cs typeface="+mn-cs"/>
                <a:hlinkClick r:id="rId4"/>
              </a:rPr>
              <a:t>output</a:t>
            </a:r>
            <a:r>
              <a:rPr lang="en-US" sz="1200" b="0" i="0" kern="1200" dirty="0" smtClean="0">
                <a:solidFill>
                  <a:schemeClr val="tx1"/>
                </a:solidFill>
                <a:effectLst/>
                <a:latin typeface="+mn-lt"/>
                <a:ea typeface="+mn-ea"/>
                <a:cs typeface="+mn-cs"/>
              </a:rPr>
              <a:t> on the right-hand side.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73</a:t>
            </a:fld>
            <a:endParaRPr lang="en-US"/>
          </a:p>
        </p:txBody>
      </p:sp>
    </p:spTree>
    <p:extLst>
      <p:ext uri="{BB962C8B-B14F-4D97-AF65-F5344CB8AC3E}">
        <p14:creationId xmlns:p14="http://schemas.microsoft.com/office/powerpoint/2010/main" val="1744479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74</a:t>
            </a:fld>
            <a:endParaRPr lang="en-US"/>
          </a:p>
        </p:txBody>
      </p:sp>
    </p:spTree>
    <p:extLst>
      <p:ext uri="{BB962C8B-B14F-4D97-AF65-F5344CB8AC3E}">
        <p14:creationId xmlns:p14="http://schemas.microsoft.com/office/powerpoint/2010/main" val="873516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exactly what validation (</a:t>
            </a:r>
            <a:r>
              <a:rPr lang="en-US" sz="1200" b="0" i="0" u="sng" kern="1200" dirty="0" smtClean="0">
                <a:solidFill>
                  <a:schemeClr val="tx1"/>
                </a:solidFill>
                <a:effectLst/>
                <a:latin typeface="+mn-lt"/>
                <a:ea typeface="+mn-ea"/>
                <a:cs typeface="+mn-cs"/>
                <a:hlinkClick r:id="rId3"/>
              </a:rPr>
              <a:t>step 8</a:t>
            </a:r>
            <a:r>
              <a:rPr lang="en-US" sz="1200" b="0" i="0" kern="1200" dirty="0" smtClean="0">
                <a:solidFill>
                  <a:schemeClr val="tx1"/>
                </a:solidFill>
                <a:effectLst/>
                <a:latin typeface="+mn-lt"/>
                <a:ea typeface="+mn-ea"/>
                <a:cs typeface="+mn-cs"/>
              </a:rPr>
              <a:t>) in machine learning is. Validation creates a safe, low-stakes opportunity for students to try their recipes on examples they haven’t studied explicitly. That’s how they get a signal about whether they’re ready for the real exam.</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75</a:t>
            </a:fld>
            <a:endParaRPr lang="en-US"/>
          </a:p>
        </p:txBody>
      </p:sp>
    </p:spTree>
    <p:extLst>
      <p:ext uri="{BB962C8B-B14F-4D97-AF65-F5344CB8AC3E}">
        <p14:creationId xmlns:p14="http://schemas.microsoft.com/office/powerpoint/2010/main" val="100215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(Mr. Bean is very lucky to have a professor like you. Thank you for sending him additional examples to try in the comfort and safety of his dorm room!)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76</a:t>
            </a:fld>
            <a:endParaRPr lang="en-US"/>
          </a:p>
        </p:txBody>
      </p:sp>
    </p:spTree>
    <p:extLst>
      <p:ext uri="{BB962C8B-B14F-4D97-AF65-F5344CB8AC3E}">
        <p14:creationId xmlns:p14="http://schemas.microsoft.com/office/powerpoint/2010/main" val="178815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Topics covered </a:t>
            </a:r>
          </a:p>
          <a:p>
            <a:endParaRPr lang="en-US" dirty="0" smtClean="0"/>
          </a:p>
          <a:p>
            <a:r>
              <a:rPr lang="en-US" dirty="0" smtClean="0"/>
              <a:t>Case study A/B </a:t>
            </a:r>
          </a:p>
          <a:p>
            <a:r>
              <a:rPr lang="en-US" dirty="0" smtClean="0"/>
              <a:t>What is machine learning </a:t>
            </a:r>
          </a:p>
          <a:p>
            <a:r>
              <a:rPr lang="en-US" dirty="0" smtClean="0"/>
              <a:t>Simple linear regression</a:t>
            </a:r>
            <a:r>
              <a:rPr lang="en-US" baseline="0" dirty="0" smtClean="0"/>
              <a:t> </a:t>
            </a:r>
          </a:p>
          <a:p>
            <a:r>
              <a:rPr lang="en-US" baseline="0" dirty="0" smtClean="0"/>
              <a:t>Correlation coefficient </a:t>
            </a:r>
          </a:p>
          <a:p>
            <a:r>
              <a:rPr lang="en-US" baseline="0" dirty="0" err="1" smtClean="0"/>
              <a:t>Seaborn</a:t>
            </a:r>
            <a:r>
              <a:rPr lang="en-US" baseline="0" dirty="0" smtClean="0"/>
              <a:t> </a:t>
            </a:r>
            <a:r>
              <a:rPr lang="en-US" baseline="0" dirty="0" err="1" smtClean="0"/>
              <a:t>pairplot</a:t>
            </a:r>
            <a:r>
              <a:rPr lang="en-US" baseline="0" dirty="0" smtClean="0"/>
              <a:t> </a:t>
            </a:r>
          </a:p>
          <a:p>
            <a:endParaRPr lang="en-US" baseline="0" dirty="0" smtClean="0"/>
          </a:p>
          <a:p>
            <a:r>
              <a:rPr lang="en-US" dirty="0" smtClean="0"/>
              <a:t>Multiple regression </a:t>
            </a:r>
          </a:p>
          <a:p>
            <a:r>
              <a:rPr lang="en-US" dirty="0" smtClean="0"/>
              <a:t>logistics</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a:t>
            </a:fld>
            <a:endParaRPr lang="en-US"/>
          </a:p>
        </p:txBody>
      </p:sp>
    </p:spTree>
    <p:extLst>
      <p:ext uri="{BB962C8B-B14F-4D97-AF65-F5344CB8AC3E}">
        <p14:creationId xmlns:p14="http://schemas.microsoft.com/office/powerpoint/2010/main" val="2336641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Steps to Applied AI. A roadmap for every machine learning… | by Cassie </a:t>
            </a:r>
            <a:r>
              <a:rPr lang="en-US" dirty="0" err="1" smtClean="0"/>
              <a:t>Kozyrkov</a:t>
            </a:r>
            <a:r>
              <a:rPr lang="en-US" dirty="0" smtClean="0"/>
              <a:t> | The Startup | Medium</a:t>
            </a:r>
          </a:p>
          <a:p>
            <a:r>
              <a:rPr lang="en-US" dirty="0" smtClean="0"/>
              <a:t>https://medium.com/swlh/12-steps-to-applied-ai-2fdad7fdcdf3</a:t>
            </a:r>
          </a:p>
          <a:p>
            <a:endParaRPr lang="en-US" dirty="0" smtClean="0"/>
          </a:p>
          <a:p>
            <a:r>
              <a:rPr lang="en-US" sz="1200" b="0" i="0" kern="1200" dirty="0" smtClean="0">
                <a:solidFill>
                  <a:schemeClr val="tx1"/>
                </a:solidFill>
                <a:effectLst/>
                <a:latin typeface="+mn-lt"/>
                <a:ea typeface="+mn-ea"/>
                <a:cs typeface="+mn-cs"/>
              </a:rPr>
              <a:t>If he chooses to start over, he might go back to training (</a:t>
            </a:r>
            <a:r>
              <a:rPr lang="en-US" sz="1200" b="0" i="0" u="sng" kern="1200" dirty="0" smtClean="0">
                <a:solidFill>
                  <a:schemeClr val="tx1"/>
                </a:solidFill>
                <a:effectLst/>
                <a:latin typeface="+mn-lt"/>
                <a:ea typeface="+mn-ea"/>
                <a:cs typeface="+mn-cs"/>
                <a:hlinkClick r:id="rId3"/>
              </a:rPr>
              <a:t>step 6</a:t>
            </a:r>
            <a:r>
              <a:rPr lang="en-US" sz="1200" b="0" i="0" kern="1200" dirty="0" smtClean="0">
                <a:solidFill>
                  <a:schemeClr val="tx1"/>
                </a:solidFill>
                <a:effectLst/>
                <a:latin typeface="+mn-lt"/>
                <a:ea typeface="+mn-ea"/>
                <a:cs typeface="+mn-cs"/>
              </a:rPr>
              <a:t>) and search for new patterns in the data he already has (that single paltry </a:t>
            </a:r>
            <a:r>
              <a:rPr lang="en-US" sz="1200" b="0" i="0" kern="1200" dirty="0" err="1" smtClean="0">
                <a:solidFill>
                  <a:schemeClr val="tx1"/>
                </a:solidFill>
                <a:effectLst/>
                <a:latin typeface="+mn-lt"/>
                <a:ea typeface="+mn-ea"/>
                <a:cs typeface="+mn-cs"/>
              </a:rPr>
              <a:t>datapoint</a:t>
            </a:r>
            <a:r>
              <a:rPr lang="en-US" sz="1200" b="0" i="0" kern="1200" dirty="0" smtClean="0">
                <a:solidFill>
                  <a:schemeClr val="tx1"/>
                </a:solidFill>
                <a:effectLst/>
                <a:latin typeface="+mn-lt"/>
                <a:ea typeface="+mn-ea"/>
                <a:cs typeface="+mn-cs"/>
              </a:rPr>
              <a:t>) or he might go even further back and consider adjusting the data he’s working with (if it were me, I’d be begging you for a bunch of additional examples, which would mean going all the way back to </a:t>
            </a:r>
            <a:r>
              <a:rPr lang="en-US" sz="1200" b="0" i="0" u="sng" kern="1200" dirty="0" smtClean="0">
                <a:solidFill>
                  <a:schemeClr val="tx1"/>
                </a:solidFill>
                <a:effectLst/>
                <a:latin typeface="+mn-lt"/>
                <a:ea typeface="+mn-ea"/>
                <a:cs typeface="+mn-cs"/>
                <a:hlinkClick r:id="rId3"/>
              </a:rPr>
              <a:t>step 2 in my guide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Students (and ML/AI engineers) are allowed to bounce back and forth between looking for patterns and validating their new recipes as much as they like. (But don’t stay up all night studying!)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78</a:t>
            </a:fld>
            <a:endParaRPr lang="en-US"/>
          </a:p>
        </p:txBody>
      </p:sp>
    </p:spTree>
    <p:extLst>
      <p:ext uri="{BB962C8B-B14F-4D97-AF65-F5344CB8AC3E}">
        <p14:creationId xmlns:p14="http://schemas.microsoft.com/office/powerpoint/2010/main" val="1576665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at 3 AM, Mr. Bean found a pattern that works correctly on all the validation examples you’ve given him.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79</a:t>
            </a:fld>
            <a:endParaRPr lang="en-US"/>
          </a:p>
        </p:txBody>
      </p:sp>
    </p:spTree>
    <p:extLst>
      <p:ext uri="{BB962C8B-B14F-4D97-AF65-F5344CB8AC3E}">
        <p14:creationId xmlns:p14="http://schemas.microsoft.com/office/powerpoint/2010/main" val="115071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You’re practically roaring, </a:t>
            </a:r>
            <a:r>
              <a:rPr lang="en-US" sz="1200" b="0" i="1" kern="1200" dirty="0" smtClean="0">
                <a:solidFill>
                  <a:schemeClr val="tx1"/>
                </a:solidFill>
                <a:effectLst/>
                <a:latin typeface="+mn-lt"/>
                <a:ea typeface="+mn-ea"/>
                <a:cs typeface="+mn-cs"/>
              </a:rPr>
              <a:t>“Of course not!!!!”</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80</a:t>
            </a:fld>
            <a:endParaRPr lang="en-US"/>
          </a:p>
        </p:txBody>
      </p:sp>
    </p:spTree>
    <p:extLst>
      <p:ext uri="{BB962C8B-B14F-4D97-AF65-F5344CB8AC3E}">
        <p14:creationId xmlns:p14="http://schemas.microsoft.com/office/powerpoint/2010/main" val="2509915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all you know, he might have hacked together a crazy recipe that </a:t>
            </a:r>
            <a:r>
              <a:rPr lang="en-US" sz="1200" b="0" i="0" kern="1200" dirty="0" err="1" smtClean="0">
                <a:solidFill>
                  <a:schemeClr val="tx1"/>
                </a:solidFill>
                <a:effectLst/>
                <a:latin typeface="+mn-lt"/>
                <a:ea typeface="+mn-ea"/>
                <a:cs typeface="+mn-cs"/>
              </a:rPr>
              <a:t>overfits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contorts itself to fit those specific examples he has been staring at all night. Perhaps he has just memorized all the answers and </a:t>
            </a:r>
            <a:r>
              <a:rPr lang="en-US" sz="1200" b="0" i="1" kern="1200" dirty="0" smtClean="0">
                <a:solidFill>
                  <a:schemeClr val="tx1"/>
                </a:solidFill>
                <a:effectLst/>
                <a:latin typeface="+mn-lt"/>
                <a:ea typeface="+mn-ea"/>
                <a:cs typeface="+mn-cs"/>
              </a:rPr>
              <a:t>that’s </a:t>
            </a:r>
            <a:r>
              <a:rPr lang="en-US" sz="1200" b="0" i="0" kern="1200" dirty="0" smtClean="0">
                <a:solidFill>
                  <a:schemeClr val="tx1"/>
                </a:solidFill>
                <a:effectLst/>
                <a:latin typeface="+mn-lt"/>
                <a:ea typeface="+mn-ea"/>
                <a:cs typeface="+mn-cs"/>
              </a:rPr>
              <a:t>his recipe — looking them up from memory. There’s no guarantee he understands anything general enough to handle new problems.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395D4E2-D0DF-48C5-AA92-2DADFC41CA3D}" type="slidenum">
              <a:rPr lang="en-US" smtClean="0"/>
              <a:t>82</a:t>
            </a:fld>
            <a:endParaRPr lang="en-US"/>
          </a:p>
        </p:txBody>
      </p:sp>
    </p:spTree>
    <p:extLst>
      <p:ext uri="{BB962C8B-B14F-4D97-AF65-F5344CB8AC3E}">
        <p14:creationId xmlns:p14="http://schemas.microsoft.com/office/powerpoint/2010/main" val="900096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is Mr. Bean’s best good enough? Should you give him a pass to go on to the next step (where you </a:t>
            </a:r>
            <a:r>
              <a:rPr lang="en-US" sz="1200" b="0" i="0" u="sng" kern="1200" dirty="0" smtClean="0">
                <a:solidFill>
                  <a:schemeClr val="tx1"/>
                </a:solidFill>
                <a:effectLst/>
                <a:latin typeface="+mn-lt"/>
                <a:ea typeface="+mn-ea"/>
                <a:cs typeface="+mn-cs"/>
                <a:hlinkClick r:id="rId3"/>
              </a:rPr>
              <a:t>productionize</a:t>
            </a:r>
            <a:r>
              <a:rPr lang="en-US" sz="1200" b="0" i="0" kern="1200" dirty="0" smtClean="0">
                <a:solidFill>
                  <a:schemeClr val="tx1"/>
                </a:solidFill>
                <a:effectLst/>
                <a:latin typeface="+mn-lt"/>
                <a:ea typeface="+mn-ea"/>
                <a:cs typeface="+mn-cs"/>
              </a:rPr>
              <a:t> him for mathematics in the wild) or should you delicately suggest he switch majors?</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84</a:t>
            </a:fld>
            <a:endParaRPr lang="en-US"/>
          </a:p>
        </p:txBody>
      </p:sp>
    </p:spTree>
    <p:extLst>
      <p:ext uri="{BB962C8B-B14F-4D97-AF65-F5344CB8AC3E}">
        <p14:creationId xmlns:p14="http://schemas.microsoft.com/office/powerpoint/2010/main" val="1577290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validation, and test phases in AI — explained in a way you’ll never forget | by Cassie </a:t>
            </a:r>
            <a:r>
              <a:rPr lang="en-US" dirty="0" err="1" smtClean="0"/>
              <a:t>Kozyrkov</a:t>
            </a:r>
            <a:r>
              <a:rPr lang="en-US" dirty="0" smtClean="0"/>
              <a:t> | Towards Data Science</a:t>
            </a:r>
          </a:p>
          <a:p>
            <a:r>
              <a:rPr lang="en-US" dirty="0" smtClean="0"/>
              <a:t>https://towardsdatascience.com/training-validation-and-test-phases-in-ai-explained-in-a-way-youll-never-forget-744be50154e8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86</a:t>
            </a:fld>
            <a:endParaRPr lang="en-US"/>
          </a:p>
        </p:txBody>
      </p:sp>
    </p:spTree>
    <p:extLst>
      <p:ext uri="{BB962C8B-B14F-4D97-AF65-F5344CB8AC3E}">
        <p14:creationId xmlns:p14="http://schemas.microsoft.com/office/powerpoint/2010/main" val="3933139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all you care about is failing unworthy students, you don’t need a validation phase. All you need is testing. Poor Mr. Bean trains, finds a pattern (</a:t>
            </a:r>
            <a:r>
              <a:rPr lang="en-US" sz="1200" b="0" i="0" u="sng" kern="1200" dirty="0" smtClean="0">
                <a:solidFill>
                  <a:schemeClr val="tx1"/>
                </a:solidFill>
                <a:effectLst/>
                <a:latin typeface="+mn-lt"/>
                <a:ea typeface="+mn-ea"/>
                <a:cs typeface="+mn-cs"/>
                <a:hlinkClick r:id="rId3"/>
              </a:rPr>
              <a:t>it was a stupid pattern</a:t>
            </a:r>
            <a:r>
              <a:rPr lang="en-US" sz="1200" b="0" i="0" kern="1200" dirty="0" smtClean="0">
                <a:solidFill>
                  <a:schemeClr val="tx1"/>
                </a:solidFill>
                <a:effectLst/>
                <a:latin typeface="+mn-lt"/>
                <a:ea typeface="+mn-ea"/>
                <a:cs typeface="+mn-cs"/>
              </a:rPr>
              <a:t>), rushes to your exam, fails the exam, and gets kicked out of the math major. You caught and executed an ignoramus. Great job!</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87</a:t>
            </a:fld>
            <a:endParaRPr lang="en-US"/>
          </a:p>
        </p:txBody>
      </p:sp>
    </p:spTree>
    <p:extLst>
      <p:ext uri="{BB962C8B-B14F-4D97-AF65-F5344CB8AC3E}">
        <p14:creationId xmlns:p14="http://schemas.microsoft.com/office/powerpoint/2010/main" val="466239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88</a:t>
            </a:fld>
            <a:endParaRPr lang="en-US"/>
          </a:p>
        </p:txBody>
      </p:sp>
    </p:spTree>
    <p:extLst>
      <p:ext uri="{BB962C8B-B14F-4D97-AF65-F5344CB8AC3E}">
        <p14:creationId xmlns:p14="http://schemas.microsoft.com/office/powerpoint/2010/main" val="1184372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89</a:t>
            </a:fld>
            <a:endParaRPr lang="en-US"/>
          </a:p>
        </p:txBody>
      </p:sp>
    </p:spTree>
    <p:extLst>
      <p:ext uri="{BB962C8B-B14F-4D97-AF65-F5344CB8AC3E}">
        <p14:creationId xmlns:p14="http://schemas.microsoft.com/office/powerpoint/2010/main" val="3869513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really care about your students, it would be sad to find out that their attempts at a recipe are silly only after it’s too late to help them. (On the final exam itself.) What are you, a teacher or an executioner?</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90</a:t>
            </a:fld>
            <a:endParaRPr lang="en-US"/>
          </a:p>
        </p:txBody>
      </p:sp>
    </p:spTree>
    <p:extLst>
      <p:ext uri="{BB962C8B-B14F-4D97-AF65-F5344CB8AC3E}">
        <p14:creationId xmlns:p14="http://schemas.microsoft.com/office/powerpoint/2010/main" val="2044295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a:t>
            </a:fld>
            <a:endParaRPr lang="en-US"/>
          </a:p>
        </p:txBody>
      </p:sp>
    </p:spTree>
    <p:extLst>
      <p:ext uri="{BB962C8B-B14F-4D97-AF65-F5344CB8AC3E}">
        <p14:creationId xmlns:p14="http://schemas.microsoft.com/office/powerpoint/2010/main" val="254434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be an AI idiot. 7 ways to royally mess up your machine… | by Cassie </a:t>
            </a:r>
            <a:r>
              <a:rPr lang="en-US" dirty="0" err="1" smtClean="0"/>
              <a:t>Kozyrkov</a:t>
            </a:r>
            <a:r>
              <a:rPr lang="en-US" dirty="0" smtClean="0"/>
              <a:t> | Towards Data Science</a:t>
            </a:r>
          </a:p>
          <a:p>
            <a:r>
              <a:rPr lang="en-US" dirty="0" smtClean="0"/>
              <a:t>https://towardsdatascience.com/how-to-be-an-ai-idiot-8559c65d91a8</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91</a:t>
            </a:fld>
            <a:endParaRPr lang="en-US"/>
          </a:p>
        </p:txBody>
      </p:sp>
    </p:spTree>
    <p:extLst>
      <p:ext uri="{BB962C8B-B14F-4D97-AF65-F5344CB8AC3E}">
        <p14:creationId xmlns:p14="http://schemas.microsoft.com/office/powerpoint/2010/main" val="2460733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 Pandas - change the order of levels of factor-type object - Stack Overflow</a:t>
            </a:r>
          </a:p>
          <a:p>
            <a:r>
              <a:rPr lang="en-US" dirty="0" smtClean="0">
                <a:hlinkClick r:id="rId3"/>
              </a:rPr>
              <a:t>https://stackoverflow.com/questions/38023881/pandas-change-the-order-of-levels-of-factor-type-object</a:t>
            </a:r>
            <a:r>
              <a:rPr lang="en-US" dirty="0" smtClean="0"/>
              <a:t>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93</a:t>
            </a:fld>
            <a:endParaRPr lang="en-US"/>
          </a:p>
        </p:txBody>
      </p:sp>
    </p:spTree>
    <p:extLst>
      <p:ext uri="{BB962C8B-B14F-4D97-AF65-F5344CB8AC3E}">
        <p14:creationId xmlns:p14="http://schemas.microsoft.com/office/powerpoint/2010/main" val="2791911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model is a simplified version of the observations. The simplifications are meant to discard the superfluous details that are unlikely to generalize to new instances. To decide what data to discard and what data to keep, you must make </a:t>
            </a:r>
            <a:r>
              <a:rPr lang="en-US" sz="1200" b="0" i="1" kern="1200" dirty="0" smtClean="0">
                <a:solidFill>
                  <a:schemeClr val="tx1"/>
                </a:solidFill>
                <a:effectLst/>
                <a:latin typeface="+mn-lt"/>
                <a:ea typeface="+mn-ea"/>
                <a:cs typeface="+mn-cs"/>
              </a:rPr>
              <a:t>assumptions</a:t>
            </a:r>
            <a:r>
              <a:rPr lang="en-US" sz="1200" b="0" i="0" kern="1200" dirty="0" smtClean="0">
                <a:solidFill>
                  <a:schemeClr val="tx1"/>
                </a:solidFill>
                <a:effectLst/>
                <a:latin typeface="+mn-lt"/>
                <a:ea typeface="+mn-ea"/>
                <a:cs typeface="+mn-cs"/>
              </a:rPr>
              <a:t>. For example, a linear model makes the assumption that the data is fundamentally linear and that the distance between the instances and the straight line is just noise, which can safely be ignored.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a </a:t>
            </a:r>
            <a:r>
              <a:rPr lang="en-US" sz="1200" b="0" i="0" u="none" strike="noStrike" kern="1200" dirty="0" smtClean="0">
                <a:solidFill>
                  <a:schemeClr val="tx1"/>
                </a:solidFill>
                <a:effectLst/>
                <a:latin typeface="+mn-lt"/>
                <a:ea typeface="+mn-ea"/>
                <a:cs typeface="+mn-cs"/>
                <a:hlinkClick r:id="rId3"/>
              </a:rPr>
              <a:t>famous 1996 paper</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4"/>
              </a:rPr>
              <a:t>11</a:t>
            </a:r>
            <a:r>
              <a:rPr lang="en-US" sz="1200" b="0" i="0" kern="1200" dirty="0" smtClean="0">
                <a:solidFill>
                  <a:schemeClr val="tx1"/>
                </a:solidFill>
                <a:effectLst/>
                <a:latin typeface="+mn-lt"/>
                <a:ea typeface="+mn-ea"/>
                <a:cs typeface="+mn-cs"/>
              </a:rPr>
              <a:t> David </a:t>
            </a:r>
            <a:r>
              <a:rPr lang="en-US" sz="1200" b="0" i="0" kern="1200" dirty="0" err="1" smtClean="0">
                <a:solidFill>
                  <a:schemeClr val="tx1"/>
                </a:solidFill>
                <a:effectLst/>
                <a:latin typeface="+mn-lt"/>
                <a:ea typeface="+mn-ea"/>
                <a:cs typeface="+mn-cs"/>
              </a:rPr>
              <a:t>Wolpert</a:t>
            </a:r>
            <a:r>
              <a:rPr lang="en-US" sz="1200" b="0" i="0" kern="1200" dirty="0" smtClean="0">
                <a:solidFill>
                  <a:schemeClr val="tx1"/>
                </a:solidFill>
                <a:effectLst/>
                <a:latin typeface="+mn-lt"/>
                <a:ea typeface="+mn-ea"/>
                <a:cs typeface="+mn-cs"/>
              </a:rPr>
              <a:t> demonstrated that if you make absolutely no assumption about the data, then there is no reason to prefer one model over any other. This is called the </a:t>
            </a:r>
            <a:r>
              <a:rPr lang="en-US" sz="1200" b="0" i="1" kern="1200" dirty="0" smtClean="0">
                <a:solidFill>
                  <a:schemeClr val="tx1"/>
                </a:solidFill>
                <a:effectLst/>
                <a:latin typeface="+mn-lt"/>
                <a:ea typeface="+mn-ea"/>
                <a:cs typeface="+mn-cs"/>
              </a:rPr>
              <a:t>No Free Lunch</a:t>
            </a:r>
            <a:r>
              <a:rPr lang="en-US" sz="1200" b="0" i="0" kern="1200" dirty="0" smtClean="0">
                <a:solidFill>
                  <a:schemeClr val="tx1"/>
                </a:solidFill>
                <a:effectLst/>
                <a:latin typeface="+mn-lt"/>
                <a:ea typeface="+mn-ea"/>
                <a:cs typeface="+mn-cs"/>
              </a:rPr>
              <a:t> (NFL) theorem. For some datasets the best model is a linear model, while for other datasets it is a neural network. There is no model that is </a:t>
            </a:r>
            <a:r>
              <a:rPr lang="en-US" sz="1200" b="0" i="1" kern="1200" dirty="0" smtClean="0">
                <a:solidFill>
                  <a:schemeClr val="tx1"/>
                </a:solidFill>
                <a:effectLst/>
                <a:latin typeface="+mn-lt"/>
                <a:ea typeface="+mn-ea"/>
                <a:cs typeface="+mn-cs"/>
              </a:rPr>
              <a:t>a priori</a:t>
            </a:r>
            <a:r>
              <a:rPr lang="en-US" sz="1200" b="0" i="0" kern="1200" dirty="0" smtClean="0">
                <a:solidFill>
                  <a:schemeClr val="tx1"/>
                </a:solidFill>
                <a:effectLst/>
                <a:latin typeface="+mn-lt"/>
                <a:ea typeface="+mn-ea"/>
                <a:cs typeface="+mn-cs"/>
              </a:rPr>
              <a:t> guaranteed to work better (hence the name of the theorem). The only way to know for sure which model is best is to evaluate them all. Since this is not possible, in practice you make some reasonable assumptions about the data and evaluate only a few reasonable models. For example, for simple tasks you may evaluate linear models with various levels of regularization, and for a complex problem you may evaluate various neural networks.</a:t>
            </a:r>
          </a:p>
          <a:p>
            <a:endParaRPr lang="en-US" sz="1200" b="0" i="0" kern="1200" dirty="0" smtClean="0">
              <a:solidFill>
                <a:schemeClr val="tx1"/>
              </a:solidFill>
              <a:effectLst/>
              <a:latin typeface="+mn-lt"/>
              <a:ea typeface="+mn-ea"/>
              <a:cs typeface="+mn-cs"/>
            </a:endParaRPr>
          </a:p>
          <a:p>
            <a:r>
              <a:rPr lang="en-US" dirty="0" smtClean="0"/>
              <a:t>https://learning.oreilly.com/library/view/hands-on-machine-learning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99</a:t>
            </a:fld>
            <a:endParaRPr lang="en-US"/>
          </a:p>
        </p:txBody>
      </p:sp>
    </p:spTree>
    <p:extLst>
      <p:ext uri="{BB962C8B-B14F-4D97-AF65-F5344CB8AC3E}">
        <p14:creationId xmlns:p14="http://schemas.microsoft.com/office/powerpoint/2010/main" val="2909875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machines</a:t>
            </a:r>
            <a:r>
              <a:rPr lang="en-US" baseline="0" dirty="0" smtClean="0"/>
              <a:t> learn finance </a:t>
            </a:r>
          </a:p>
          <a:p>
            <a:r>
              <a:rPr lang="en-US" baseline="0" dirty="0" smtClean="0"/>
              <a:t>Article from </a:t>
            </a:r>
            <a:r>
              <a:rPr lang="en-US" baseline="0" dirty="0" err="1" smtClean="0"/>
              <a:t>jesse</a:t>
            </a:r>
            <a:r>
              <a:rPr lang="en-US" baseline="0" dirty="0" smtClean="0"/>
              <a:t> </a:t>
            </a:r>
            <a:r>
              <a:rPr lang="en-US" baseline="0" dirty="0" err="1" smtClean="0"/>
              <a:t>blocher</a:t>
            </a:r>
            <a:r>
              <a:rPr lang="en-US" baseline="0" dirty="0" smtClean="0"/>
              <a:t> </a:t>
            </a:r>
          </a:p>
          <a:p>
            <a:endParaRPr lang="en-US" baseline="0" dirty="0" smtClean="0"/>
          </a:p>
          <a:p>
            <a:r>
              <a:rPr lang="en-US" sz="1200" b="0" i="0" u="none" strike="noStrike" kern="1200" baseline="0" dirty="0" smtClean="0">
                <a:solidFill>
                  <a:schemeClr val="tx1"/>
                </a:solidFill>
                <a:latin typeface="+mn-lt"/>
                <a:ea typeface="+mn-ea"/>
                <a:cs typeface="+mn-cs"/>
              </a:rPr>
              <a:t>In asset management, one can begin to tackle the low signal-to-noise problem by bringing economic theory to describe some aspects of the data, complemented by machine learning tools to capture aspects of the data for which theory is silent. Some relevant academic examples are Kelly et al. (2017), Kelly et al. (2018), and </a:t>
            </a:r>
            <a:r>
              <a:rPr lang="en-US" sz="1200" b="0" i="0" u="none" strike="noStrike" kern="1200" baseline="0" dirty="0" err="1" smtClean="0">
                <a:solidFill>
                  <a:schemeClr val="tx1"/>
                </a:solidFill>
                <a:latin typeface="+mn-lt"/>
                <a:ea typeface="+mn-ea"/>
                <a:cs typeface="+mn-cs"/>
              </a:rPr>
              <a:t>Gu</a:t>
            </a:r>
            <a:r>
              <a:rPr lang="en-US" sz="1200" b="0" i="0" u="none" strike="noStrike" kern="1200" baseline="0" dirty="0" smtClean="0">
                <a:solidFill>
                  <a:schemeClr val="tx1"/>
                </a:solidFill>
                <a:latin typeface="+mn-lt"/>
                <a:ea typeface="+mn-ea"/>
                <a:cs typeface="+mn-cs"/>
              </a:rPr>
              <a:t>, Kelly, and </a:t>
            </a:r>
            <a:r>
              <a:rPr lang="en-US" sz="1200" b="0" i="0" u="none" strike="noStrike" kern="1200" baseline="0" dirty="0" err="1" smtClean="0">
                <a:solidFill>
                  <a:schemeClr val="tx1"/>
                </a:solidFill>
                <a:latin typeface="+mn-lt"/>
                <a:ea typeface="+mn-ea"/>
                <a:cs typeface="+mn-cs"/>
              </a:rPr>
              <a:t>Xiu</a:t>
            </a:r>
            <a:r>
              <a:rPr lang="en-US" sz="1200" b="0" i="0" u="none" strike="noStrike" kern="1200" baseline="0" dirty="0" smtClean="0">
                <a:solidFill>
                  <a:schemeClr val="tx1"/>
                </a:solidFill>
                <a:latin typeface="+mn-lt"/>
                <a:ea typeface="+mn-ea"/>
                <a:cs typeface="+mn-cs"/>
              </a:rPr>
              <a:t> (2019), which begin with a basic economic structure and introduce machine learning in only one aspect of the model</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100</a:t>
            </a:fld>
            <a:endParaRPr lang="en-US"/>
          </a:p>
        </p:txBody>
      </p:sp>
    </p:spTree>
    <p:extLst>
      <p:ext uri="{BB962C8B-B14F-4D97-AF65-F5344CB8AC3E}">
        <p14:creationId xmlns:p14="http://schemas.microsoft.com/office/powerpoint/2010/main" val="3768208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 1 .. Up</a:t>
            </a:r>
            <a:r>
              <a:rPr lang="en-US" baseline="0" dirty="0" smtClean="0"/>
              <a:t> or down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101</a:t>
            </a:fld>
            <a:endParaRPr lang="en-US"/>
          </a:p>
        </p:txBody>
      </p:sp>
    </p:spTree>
    <p:extLst>
      <p:ext uri="{BB962C8B-B14F-4D97-AF65-F5344CB8AC3E}">
        <p14:creationId xmlns:p14="http://schemas.microsoft.com/office/powerpoint/2010/main" val="1559074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Bike store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102</a:t>
            </a:fld>
            <a:endParaRPr lang="en-US"/>
          </a:p>
        </p:txBody>
      </p:sp>
    </p:spTree>
    <p:extLst>
      <p:ext uri="{BB962C8B-B14F-4D97-AF65-F5344CB8AC3E}">
        <p14:creationId xmlns:p14="http://schemas.microsoft.com/office/powerpoint/2010/main" val="2393588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Lasso used the L1 penalty to regularize, while ridge used the L2 penalty. There is another type of regularized regression known as the elastic net. In elastic net regularization, the penalty term is a linear combination of the L1 and L2 penalties:</a:t>
            </a:r>
          </a:p>
          <a:p>
            <a:r>
              <a:rPr lang="en-US" sz="1200" b="0" i="0" kern="1200" dirty="0" smtClean="0">
                <a:solidFill>
                  <a:schemeClr val="tx1"/>
                </a:solidFill>
                <a:effectLst/>
                <a:latin typeface="+mn-lt"/>
                <a:ea typeface="+mn-ea"/>
                <a:cs typeface="+mn-cs"/>
              </a:rPr>
              <a:t>a∗L1+b∗L2</a:t>
            </a:r>
          </a:p>
          <a:p>
            <a:r>
              <a:rPr lang="en-US" sz="1200" b="0" i="0" kern="1200" dirty="0" smtClean="0">
                <a:solidFill>
                  <a:schemeClr val="tx1"/>
                </a:solidFill>
                <a:effectLst/>
                <a:latin typeface="+mn-lt"/>
                <a:ea typeface="+mn-ea"/>
                <a:cs typeface="+mn-cs"/>
              </a:rPr>
              <a:t>In </a:t>
            </a:r>
            <a:r>
              <a:rPr lang="en-US" sz="1200" b="0" i="0" kern="1200" dirty="0" err="1" smtClean="0">
                <a:solidFill>
                  <a:schemeClr val="tx1"/>
                </a:solidFill>
                <a:effectLst/>
                <a:latin typeface="+mn-lt"/>
                <a:ea typeface="+mn-ea"/>
                <a:cs typeface="+mn-cs"/>
              </a:rPr>
              <a:t>scikit</a:t>
            </a:r>
            <a:r>
              <a:rPr lang="en-US" sz="1200" b="0" i="0" kern="1200" dirty="0" smtClean="0">
                <a:solidFill>
                  <a:schemeClr val="tx1"/>
                </a:solidFill>
                <a:effectLst/>
                <a:latin typeface="+mn-lt"/>
                <a:ea typeface="+mn-ea"/>
                <a:cs typeface="+mn-cs"/>
              </a:rPr>
              <a:t>-learn, this term is represented by the 'l1_ratio' parameter: An 'l1_ratio' of 1 corresponds to an L1 penalty, and anything lower is a combination of L1 and L2.</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103</a:t>
            </a:fld>
            <a:endParaRPr lang="en-US"/>
          </a:p>
        </p:txBody>
      </p:sp>
    </p:spTree>
    <p:extLst>
      <p:ext uri="{BB962C8B-B14F-4D97-AF65-F5344CB8AC3E}">
        <p14:creationId xmlns:p14="http://schemas.microsoft.com/office/powerpoint/2010/main" val="24911170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accuracy</a:t>
            </a:r>
            <a:r>
              <a:rPr lang="en-US" baseline="0" dirty="0" smtClean="0"/>
              <a:t> measure should we use ? </a:t>
            </a:r>
          </a:p>
          <a:p>
            <a:endParaRPr lang="en-US" baseline="0" dirty="0" smtClean="0"/>
          </a:p>
          <a:p>
            <a:r>
              <a:rPr lang="en-US" dirty="0" smtClean="0"/>
              <a:t>How good is your model? | Python</a:t>
            </a:r>
          </a:p>
          <a:p>
            <a:r>
              <a:rPr lang="en-US" dirty="0" smtClean="0"/>
              <a:t>https://campus.datacamp.com/courses/supervised-learning-with-scikit-learn/fine-tuning-your-model?ex=1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104</a:t>
            </a:fld>
            <a:endParaRPr lang="en-US"/>
          </a:p>
        </p:txBody>
      </p:sp>
    </p:spTree>
    <p:extLst>
      <p:ext uri="{BB962C8B-B14F-4D97-AF65-F5344CB8AC3E}">
        <p14:creationId xmlns:p14="http://schemas.microsoft.com/office/powerpoint/2010/main" val="202368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all arguments in </a:t>
            </a:r>
            <a:r>
              <a:rPr lang="en-US" dirty="0" err="1" smtClean="0"/>
              <a:t>sickit</a:t>
            </a:r>
            <a:r>
              <a:rPr lang="en-US" dirty="0" smtClean="0"/>
              <a:t> learn, the first</a:t>
            </a:r>
            <a:r>
              <a:rPr lang="en-US" baseline="0" dirty="0" smtClean="0"/>
              <a:t> is true label, </a:t>
            </a:r>
          </a:p>
          <a:p>
            <a:r>
              <a:rPr lang="en-US" baseline="0" dirty="0" smtClean="0"/>
              <a:t>Second is the prediction </a:t>
            </a:r>
          </a:p>
          <a:p>
            <a:endParaRPr lang="en-US" baseline="0" dirty="0" smtClean="0"/>
          </a:p>
          <a:p>
            <a:r>
              <a:rPr lang="en-US" baseline="0" dirty="0" smtClean="0"/>
              <a:t>What is support ? </a:t>
            </a:r>
          </a:p>
          <a:p>
            <a:r>
              <a:rPr lang="en-US" baseline="0" dirty="0" smtClean="0"/>
              <a:t>I think it the number of patients within each group </a:t>
            </a:r>
          </a:p>
          <a:p>
            <a:r>
              <a:rPr lang="en-US" baseline="0" dirty="0" smtClean="0"/>
              <a:t>Yep, that’s true </a:t>
            </a:r>
          </a:p>
          <a:p>
            <a:r>
              <a:rPr lang="en-US" baseline="0" dirty="0" smtClean="0"/>
              <a:t>Check the confusion matrix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110</a:t>
            </a:fld>
            <a:endParaRPr lang="en-US"/>
          </a:p>
        </p:txBody>
      </p:sp>
    </p:spTree>
    <p:extLst>
      <p:ext uri="{BB962C8B-B14F-4D97-AF65-F5344CB8AC3E}">
        <p14:creationId xmlns:p14="http://schemas.microsoft.com/office/powerpoint/2010/main" val="1766219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en-US" dirty="0" err="1" smtClean="0"/>
              <a:t>StatQuest</a:t>
            </a:r>
            <a:r>
              <a:rPr lang="en-US" dirty="0" smtClean="0"/>
              <a:t>: Odds and Log(Odds), Clearly Explained!!! - YouTube</a:t>
            </a:r>
          </a:p>
          <a:p>
            <a:r>
              <a:rPr lang="en-US" dirty="0" smtClean="0"/>
              <a:t>https://www.youtube.com/watch?v=ARfXDSkQf1Y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116</a:t>
            </a:fld>
            <a:endParaRPr lang="en-US"/>
          </a:p>
        </p:txBody>
      </p:sp>
    </p:spTree>
    <p:extLst>
      <p:ext uri="{BB962C8B-B14F-4D97-AF65-F5344CB8AC3E}">
        <p14:creationId xmlns:p14="http://schemas.microsoft.com/office/powerpoint/2010/main" val="3734645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a:t>
            </a:fld>
            <a:endParaRPr lang="en-US"/>
          </a:p>
        </p:txBody>
      </p:sp>
    </p:spTree>
    <p:extLst>
      <p:ext uri="{BB962C8B-B14F-4D97-AF65-F5344CB8AC3E}">
        <p14:creationId xmlns:p14="http://schemas.microsoft.com/office/powerpoint/2010/main" val="4224695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en-US" dirty="0" err="1" smtClean="0"/>
              <a:t>StatQuest</a:t>
            </a:r>
            <a:r>
              <a:rPr lang="en-US" dirty="0" smtClean="0"/>
              <a:t>: Odds Ratios and Log(Odds Ratios), Clearly Explained!!! - YouTube</a:t>
            </a:r>
          </a:p>
          <a:p>
            <a:r>
              <a:rPr lang="en-US" dirty="0" smtClean="0"/>
              <a:t>https://www.youtube.com/watch?v=8nm0G-1uJzA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118</a:t>
            </a:fld>
            <a:endParaRPr lang="en-US"/>
          </a:p>
        </p:txBody>
      </p:sp>
    </p:spTree>
    <p:extLst>
      <p:ext uri="{BB962C8B-B14F-4D97-AF65-F5344CB8AC3E}">
        <p14:creationId xmlns:p14="http://schemas.microsoft.com/office/powerpoint/2010/main" val="2956622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Logistic Regression Details Pt1: Coefficients - YouTube</a:t>
            </a:r>
          </a:p>
          <a:p>
            <a:r>
              <a:rPr lang="en-US" dirty="0" smtClean="0"/>
              <a:t>https://www.youtube.com/watch?v=vN5cNN2-HWE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119</a:t>
            </a:fld>
            <a:endParaRPr lang="en-US"/>
          </a:p>
        </p:txBody>
      </p:sp>
    </p:spTree>
    <p:extLst>
      <p:ext uri="{BB962C8B-B14F-4D97-AF65-F5344CB8AC3E}">
        <p14:creationId xmlns:p14="http://schemas.microsoft.com/office/powerpoint/2010/main" val="3903883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Logistic Regression Details Pt 2: Maximum Likelihood - YouTube</a:t>
            </a:r>
          </a:p>
          <a:p>
            <a:r>
              <a:rPr lang="en-US" dirty="0" smtClean="0"/>
              <a:t>https://www.youtube.com/watch?v=BfKanl1aSG0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120</a:t>
            </a:fld>
            <a:endParaRPr lang="en-US"/>
          </a:p>
        </p:txBody>
      </p:sp>
    </p:spTree>
    <p:extLst>
      <p:ext uri="{BB962C8B-B14F-4D97-AF65-F5344CB8AC3E}">
        <p14:creationId xmlns:p14="http://schemas.microsoft.com/office/powerpoint/2010/main" val="3692214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Logistic Regression Details Pt 3: R-squared and p-value - YouTube</a:t>
            </a:r>
          </a:p>
          <a:p>
            <a:r>
              <a:rPr lang="en-US" dirty="0" smtClean="0"/>
              <a:t>https://www.youtube.com/watch?v=xxFYro8QuXA&amp;t=303s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121</a:t>
            </a:fld>
            <a:endParaRPr lang="en-US"/>
          </a:p>
        </p:txBody>
      </p:sp>
    </p:spTree>
    <p:extLst>
      <p:ext uri="{BB962C8B-B14F-4D97-AF65-F5344CB8AC3E}">
        <p14:creationId xmlns:p14="http://schemas.microsoft.com/office/powerpoint/2010/main" val="20275056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Threshould</a:t>
            </a:r>
            <a:r>
              <a:rPr lang="en-US" dirty="0" smtClean="0"/>
              <a:t> = 0 </a:t>
            </a:r>
          </a:p>
          <a:p>
            <a:endParaRPr lang="en-US" dirty="0" smtClean="0"/>
          </a:p>
          <a:p>
            <a:r>
              <a:rPr lang="en-US" dirty="0" smtClean="0"/>
              <a:t>TP = FP</a:t>
            </a:r>
            <a:r>
              <a:rPr lang="en-US" baseline="0" dirty="0" smtClean="0"/>
              <a:t> =  1  </a:t>
            </a:r>
          </a:p>
          <a:p>
            <a:endParaRPr lang="en-US" baseline="0" dirty="0" smtClean="0"/>
          </a:p>
          <a:p>
            <a:r>
              <a:rPr lang="en-US" baseline="0" dirty="0" smtClean="0"/>
              <a:t>Bad!! </a:t>
            </a:r>
            <a:endParaRPr lang="en-US"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123</a:t>
            </a:fld>
            <a:endParaRPr lang="en-US"/>
          </a:p>
        </p:txBody>
      </p:sp>
    </p:spTree>
    <p:extLst>
      <p:ext uri="{BB962C8B-B14F-4D97-AF65-F5344CB8AC3E}">
        <p14:creationId xmlns:p14="http://schemas.microsoft.com/office/powerpoint/2010/main" val="952989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TP = FP</a:t>
            </a:r>
            <a:r>
              <a:rPr lang="en-US" baseline="0" dirty="0" smtClean="0"/>
              <a:t> = 0 </a:t>
            </a:r>
          </a:p>
          <a:p>
            <a:endParaRPr lang="en-US" baseline="0" dirty="0" smtClean="0"/>
          </a:p>
          <a:p>
            <a:r>
              <a:rPr lang="en-US" baseline="0" dirty="0" smtClean="0"/>
              <a:t>BAD!!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124</a:t>
            </a:fld>
            <a:endParaRPr lang="en-US"/>
          </a:p>
        </p:txBody>
      </p:sp>
    </p:spTree>
    <p:extLst>
      <p:ext uri="{BB962C8B-B14F-4D97-AF65-F5344CB8AC3E}">
        <p14:creationId xmlns:p14="http://schemas.microsoft.com/office/powerpoint/2010/main" val="34768272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Roc-curve</a:t>
            </a:r>
            <a:r>
              <a:rPr lang="en-US" baseline="0" dirty="0" smtClean="0"/>
              <a:t> returns 3 arrays, that’s why we capture them in </a:t>
            </a:r>
            <a:r>
              <a:rPr lang="en-US" baseline="0" dirty="0" err="1" smtClean="0"/>
              <a:t>fpr</a:t>
            </a:r>
            <a:r>
              <a:rPr lang="en-US" baseline="0" dirty="0" smtClean="0"/>
              <a:t>, </a:t>
            </a:r>
            <a:r>
              <a:rPr lang="en-US" baseline="0" dirty="0" err="1" smtClean="0"/>
              <a:t>tpr</a:t>
            </a:r>
            <a:r>
              <a:rPr lang="en-US" baseline="0" dirty="0" smtClean="0"/>
              <a:t> and thresholds </a:t>
            </a:r>
          </a:p>
          <a:p>
            <a:r>
              <a:rPr lang="en-US" baseline="0" dirty="0" smtClean="0"/>
              <a:t>Then we plot the </a:t>
            </a:r>
            <a:r>
              <a:rPr lang="en-US" baseline="0" dirty="0" err="1" smtClean="0"/>
              <a:t>fpr</a:t>
            </a:r>
            <a:r>
              <a:rPr lang="en-US" baseline="0" dirty="0" smtClean="0"/>
              <a:t> and </a:t>
            </a:r>
            <a:r>
              <a:rPr lang="en-US" baseline="0" dirty="0" err="1" smtClean="0"/>
              <a:t>tpr</a:t>
            </a:r>
            <a:r>
              <a:rPr lang="en-US" baseline="0" dirty="0" smtClean="0"/>
              <a:t> </a:t>
            </a:r>
          </a:p>
          <a:p>
            <a:endParaRPr lang="en-US" baseline="0" dirty="0" smtClean="0"/>
          </a:p>
          <a:p>
            <a:r>
              <a:rPr lang="en-US" baseline="0" dirty="0" err="1" smtClean="0"/>
              <a:t>Predict_proba</a:t>
            </a:r>
            <a:r>
              <a:rPr lang="en-US" baseline="0" dirty="0" smtClean="0"/>
              <a:t> because we are conducting ROC. We are not interested in the final classification </a:t>
            </a:r>
          </a:p>
          <a:p>
            <a:r>
              <a:rPr lang="en-US" baseline="0" dirty="0" smtClean="0"/>
              <a:t>We are interested in the prediction probability </a:t>
            </a:r>
          </a:p>
          <a:p>
            <a:endParaRPr lang="en-US" baseline="0" dirty="0" smtClean="0"/>
          </a:p>
          <a:p>
            <a:r>
              <a:rPr lang="en-US" baseline="0" dirty="0" smtClean="0"/>
              <a:t>It </a:t>
            </a:r>
            <a:r>
              <a:rPr lang="en-US" baseline="0" dirty="0" err="1" smtClean="0"/>
              <a:t>returnes</a:t>
            </a:r>
            <a:r>
              <a:rPr lang="en-US" baseline="0" dirty="0" smtClean="0"/>
              <a:t> two arrays for the prediction of response being 0 or 1</a:t>
            </a:r>
          </a:p>
          <a:p>
            <a:r>
              <a:rPr lang="en-US" baseline="0" dirty="0" smtClean="0"/>
              <a:t>We are interested in the response being 1 </a:t>
            </a:r>
          </a:p>
          <a:p>
            <a:endParaRPr lang="en-US" baseline="0" dirty="0" smtClean="0"/>
          </a:p>
          <a:p>
            <a:r>
              <a:rPr lang="en-US" sz="1200" b="0" i="0" kern="1200" dirty="0" smtClean="0">
                <a:solidFill>
                  <a:schemeClr val="tx1"/>
                </a:solidFill>
                <a:effectLst/>
                <a:latin typeface="+mn-lt"/>
                <a:ea typeface="+mn-ea"/>
                <a:cs typeface="+mn-cs"/>
              </a:rPr>
              <a:t>most classifiers in </a:t>
            </a:r>
            <a:r>
              <a:rPr lang="en-US" sz="1200" b="0" i="0" kern="1200" dirty="0" err="1" smtClean="0">
                <a:solidFill>
                  <a:schemeClr val="tx1"/>
                </a:solidFill>
                <a:effectLst/>
                <a:latin typeface="+mn-lt"/>
                <a:ea typeface="+mn-ea"/>
                <a:cs typeface="+mn-cs"/>
              </a:rPr>
              <a:t>scikit</a:t>
            </a:r>
            <a:r>
              <a:rPr lang="en-US" sz="1200" b="0" i="0" kern="1200" dirty="0" smtClean="0">
                <a:solidFill>
                  <a:schemeClr val="tx1"/>
                </a:solidFill>
                <a:effectLst/>
                <a:latin typeface="+mn-lt"/>
                <a:ea typeface="+mn-ea"/>
                <a:cs typeface="+mn-cs"/>
              </a:rPr>
              <a:t>-learn have a </a:t>
            </a:r>
            <a:r>
              <a:rPr lang="en-US" dirty="0" smtClean="0"/>
              <a:t>.</a:t>
            </a:r>
            <a:r>
              <a:rPr lang="en-US" dirty="0" err="1" smtClean="0"/>
              <a:t>predict_proba</a:t>
            </a:r>
            <a:r>
              <a:rPr lang="en-US" dirty="0" smtClean="0"/>
              <a:t>()</a:t>
            </a:r>
            <a:r>
              <a:rPr lang="en-US" sz="1200" b="0" i="0" kern="1200" dirty="0" smtClean="0">
                <a:solidFill>
                  <a:schemeClr val="tx1"/>
                </a:solidFill>
                <a:effectLst/>
                <a:latin typeface="+mn-lt"/>
                <a:ea typeface="+mn-ea"/>
                <a:cs typeface="+mn-cs"/>
              </a:rPr>
              <a:t> method which returns the probability of a given sample being in a particular class.</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126</a:t>
            </a:fld>
            <a:endParaRPr lang="en-US"/>
          </a:p>
        </p:txBody>
      </p:sp>
    </p:spTree>
    <p:extLst>
      <p:ext uri="{BB962C8B-B14F-4D97-AF65-F5344CB8AC3E}">
        <p14:creationId xmlns:p14="http://schemas.microsoft.com/office/powerpoint/2010/main" val="198723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Msh</a:t>
            </a:r>
            <a:r>
              <a:rPr lang="en-US" dirty="0" smtClean="0"/>
              <a:t> </a:t>
            </a:r>
            <a:r>
              <a:rPr lang="en-US" dirty="0" err="1" smtClean="0"/>
              <a:t>fahem</a:t>
            </a:r>
            <a:r>
              <a:rPr lang="en-US" dirty="0" smtClean="0"/>
              <a:t> </a:t>
            </a:r>
            <a:r>
              <a:rPr lang="en-US" dirty="0" err="1" smtClean="0"/>
              <a:t>raqam</a:t>
            </a:r>
            <a:r>
              <a:rPr lang="en-US" dirty="0" smtClean="0"/>
              <a:t> 3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127</a:t>
            </a:fld>
            <a:endParaRPr lang="en-US"/>
          </a:p>
        </p:txBody>
      </p:sp>
    </p:spTree>
    <p:extLst>
      <p:ext uri="{BB962C8B-B14F-4D97-AF65-F5344CB8AC3E}">
        <p14:creationId xmlns:p14="http://schemas.microsoft.com/office/powerpoint/2010/main" val="13866053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Logreg</a:t>
            </a:r>
            <a:r>
              <a:rPr lang="en-US" dirty="0" smtClean="0"/>
              <a:t> has a </a:t>
            </a:r>
            <a:r>
              <a:rPr lang="en-US" dirty="0" err="1" smtClean="0"/>
              <a:t>hyperparameter</a:t>
            </a:r>
            <a:r>
              <a:rPr lang="en-US" dirty="0" smtClean="0"/>
              <a:t> C </a:t>
            </a:r>
          </a:p>
          <a:p>
            <a:r>
              <a:rPr lang="en-US" dirty="0" smtClean="0"/>
              <a:t>It’s the inverse of regularization parameter</a:t>
            </a:r>
            <a:r>
              <a:rPr lang="en-US" baseline="0" dirty="0" smtClean="0"/>
              <a:t> alpha </a:t>
            </a:r>
          </a:p>
          <a:p>
            <a:pPr rtl="0"/>
            <a:r>
              <a:rPr lang="en-US" baseline="0" dirty="0" smtClean="0"/>
              <a:t>The higher C, the higher the overfitting </a:t>
            </a:r>
          </a:p>
          <a:p>
            <a:pPr rtl="0"/>
            <a:endParaRPr lang="en-US" baseline="0" dirty="0" smtClean="0"/>
          </a:p>
          <a:p>
            <a:pPr rtl="0"/>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hyperparameter</a:t>
            </a:r>
            <a:r>
              <a:rPr lang="en-US" sz="1200" b="0" i="0" kern="1200" dirty="0" smtClean="0">
                <a:solidFill>
                  <a:schemeClr val="tx1"/>
                </a:solidFill>
                <a:effectLst/>
                <a:latin typeface="+mn-lt"/>
                <a:ea typeface="+mn-ea"/>
                <a:cs typeface="+mn-cs"/>
              </a:rPr>
              <a:t> is a parameter of a learning algorithm (not of the model).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128</a:t>
            </a:fld>
            <a:endParaRPr lang="en-US"/>
          </a:p>
        </p:txBody>
      </p:sp>
    </p:spTree>
    <p:extLst>
      <p:ext uri="{BB962C8B-B14F-4D97-AF65-F5344CB8AC3E}">
        <p14:creationId xmlns:p14="http://schemas.microsoft.com/office/powerpoint/2010/main" val="3432880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Say you are visiting a foreign country and the taxi driver rips you off. You might be tempted to say that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taxi drivers in that country are thieves. Overgeneralizing is something that we humans do all too often, and unfortunately machines can fall into the same trap if we are not careful. In Machine Learning this is called </a:t>
            </a:r>
            <a:r>
              <a:rPr lang="en-US" sz="1200" b="0" i="1" kern="1200" dirty="0" smtClean="0">
                <a:solidFill>
                  <a:schemeClr val="tx1"/>
                </a:solidFill>
                <a:effectLst/>
                <a:latin typeface="+mn-lt"/>
                <a:ea typeface="+mn-ea"/>
                <a:cs typeface="+mn-cs"/>
              </a:rPr>
              <a:t>overfitting</a:t>
            </a:r>
            <a:r>
              <a:rPr lang="en-US" sz="1200" b="0" i="0" kern="1200" dirty="0" smtClean="0">
                <a:solidFill>
                  <a:schemeClr val="tx1"/>
                </a:solidFill>
                <a:effectLst/>
                <a:latin typeface="+mn-lt"/>
                <a:ea typeface="+mn-ea"/>
                <a:cs typeface="+mn-cs"/>
              </a:rPr>
              <a:t>: it means that the model performs well on the training data, but it does not generalize well.</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129</a:t>
            </a:fld>
            <a:endParaRPr lang="en-US"/>
          </a:p>
        </p:txBody>
      </p:sp>
    </p:spTree>
    <p:extLst>
      <p:ext uri="{BB962C8B-B14F-4D97-AF65-F5344CB8AC3E}">
        <p14:creationId xmlns:p14="http://schemas.microsoft.com/office/powerpoint/2010/main" val="77010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Arial" charset="0"/>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12</a:t>
            </a:fld>
            <a:endParaRPr lang="en-US"/>
          </a:p>
        </p:txBody>
      </p:sp>
    </p:spTree>
    <p:extLst>
      <p:ext uri="{BB962C8B-B14F-4D97-AF65-F5344CB8AC3E}">
        <p14:creationId xmlns:p14="http://schemas.microsoft.com/office/powerpoint/2010/main" val="13818387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cap="none" normalizeH="0" baseline="0" dirty="0" smtClean="0">
                <a:ln>
                  <a:noFill/>
                </a:ln>
                <a:solidFill>
                  <a:srgbClr val="FFFFFF"/>
                </a:solidFill>
                <a:effectLst/>
                <a:latin typeface="Studio-Feixen-Sans"/>
              </a:rPr>
              <a:t>Note that </a:t>
            </a:r>
            <a:r>
              <a:rPr kumimoji="0" lang="en-US" altLang="en-US" sz="1000" b="0" i="0" u="none" strike="noStrike" cap="none" normalizeH="0" baseline="0" dirty="0" err="1" smtClean="0">
                <a:ln>
                  <a:noFill/>
                </a:ln>
                <a:solidFill>
                  <a:srgbClr val="FFFFFF"/>
                </a:solidFill>
                <a:effectLst/>
                <a:latin typeface="JetBrainsMonoNL"/>
              </a:rPr>
              <a:t>RandomizedSearchCV</a:t>
            </a:r>
            <a:r>
              <a:rPr kumimoji="0" lang="en-US" altLang="en-US" sz="1200" b="0" i="0" u="none" strike="noStrike" cap="none" normalizeH="0" baseline="0" dirty="0" smtClean="0">
                <a:ln>
                  <a:noFill/>
                </a:ln>
                <a:solidFill>
                  <a:srgbClr val="FFFFFF"/>
                </a:solidFill>
                <a:effectLst/>
                <a:latin typeface="Studio-Feixen-Sans"/>
              </a:rPr>
              <a:t> will never outperform </a:t>
            </a:r>
            <a:r>
              <a:rPr kumimoji="0" lang="en-US" altLang="en-US" sz="1000" b="0" i="0" u="none" strike="noStrike" cap="none" normalizeH="0" baseline="0" dirty="0" err="1" smtClean="0">
                <a:ln>
                  <a:noFill/>
                </a:ln>
                <a:solidFill>
                  <a:srgbClr val="FFFFFF"/>
                </a:solidFill>
                <a:effectLst/>
                <a:latin typeface="JetBrainsMonoNL"/>
              </a:rPr>
              <a:t>GridSearchCV</a:t>
            </a:r>
            <a:r>
              <a:rPr kumimoji="0" lang="en-US" altLang="en-US" sz="1200" b="0" i="0" u="none" strike="noStrike" cap="none" normalizeH="0" baseline="0" dirty="0" smtClean="0">
                <a:ln>
                  <a:noFill/>
                </a:ln>
                <a:solidFill>
                  <a:srgbClr val="FFFFFF"/>
                </a:solidFill>
                <a:effectLst/>
                <a:latin typeface="Studio-Feixen-Sans"/>
              </a:rPr>
              <a:t>. Instead, it is valuable because it saves on computation time.</a:t>
            </a:r>
            <a:r>
              <a:rPr kumimoji="0" lang="en-US" altLang="en-US" sz="1100" b="0" i="0" u="none" strike="noStrike" cap="none" normalizeH="0" baseline="0" dirty="0" smtClean="0">
                <a:ln>
                  <a:noFill/>
                </a:ln>
                <a:solidFill>
                  <a:schemeClr val="tx1"/>
                </a:solidFill>
                <a:effectLst/>
              </a:rPr>
              <a:t>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134</a:t>
            </a:fld>
            <a:endParaRPr lang="en-US"/>
          </a:p>
        </p:txBody>
      </p:sp>
    </p:spTree>
    <p:extLst>
      <p:ext uri="{BB962C8B-B14F-4D97-AF65-F5344CB8AC3E}">
        <p14:creationId xmlns:p14="http://schemas.microsoft.com/office/powerpoint/2010/main" val="23846992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End-to-End Machine Learning Project - Hands-On Machine Learning with </a:t>
            </a:r>
            <a:r>
              <a:rPr lang="en-US" dirty="0" err="1" smtClean="0"/>
              <a:t>Scikit</a:t>
            </a:r>
            <a:r>
              <a:rPr lang="en-US" dirty="0" smtClean="0"/>
              <a:t>-Learn, </a:t>
            </a:r>
            <a:r>
              <a:rPr lang="en-US" dirty="0" err="1" smtClean="0"/>
              <a:t>Keras</a:t>
            </a:r>
            <a:r>
              <a:rPr lang="en-US" dirty="0" smtClean="0"/>
              <a:t>, and </a:t>
            </a:r>
            <a:r>
              <a:rPr lang="en-US" dirty="0" err="1" smtClean="0"/>
              <a:t>TensorFlow</a:t>
            </a:r>
            <a:r>
              <a:rPr lang="en-US" dirty="0" smtClean="0"/>
              <a:t>, 2nd Edition</a:t>
            </a:r>
          </a:p>
          <a:p>
            <a:r>
              <a:rPr lang="en-US" dirty="0" smtClean="0"/>
              <a:t>https://learning.oreilly.com/library/view/hands-on-machine-learning/9781492032632/ch02.html</a:t>
            </a:r>
          </a:p>
          <a:p>
            <a:endParaRPr lang="en-US" dirty="0" smtClean="0"/>
          </a:p>
          <a:p>
            <a:r>
              <a:rPr lang="en-US" sz="1200" b="0" i="0" kern="1200" dirty="0" smtClean="0">
                <a:solidFill>
                  <a:schemeClr val="tx1"/>
                </a:solidFill>
                <a:effectLst/>
                <a:latin typeface="+mn-lt"/>
                <a:ea typeface="+mn-ea"/>
                <a:cs typeface="+mn-cs"/>
              </a:rPr>
              <a:t>Also</a:t>
            </a:r>
            <a:r>
              <a:rPr lang="en-US" sz="1200" b="0" i="0" kern="1200" smtClean="0">
                <a:solidFill>
                  <a:schemeClr val="tx1"/>
                </a:solidFill>
                <a:effectLst/>
                <a:latin typeface="+mn-lt"/>
                <a:ea typeface="+mn-ea"/>
                <a:cs typeface="+mn-cs"/>
              </a:rPr>
              <a:t>, this </a:t>
            </a:r>
            <a:r>
              <a:rPr lang="en-US" sz="1200" b="0" i="0" kern="1200" dirty="0" smtClean="0">
                <a:solidFill>
                  <a:schemeClr val="tx1"/>
                </a:solidFill>
                <a:effectLst/>
                <a:latin typeface="+mn-lt"/>
                <a:ea typeface="+mn-ea"/>
                <a:cs typeface="+mn-cs"/>
              </a:rPr>
              <a:t>shows examples where the correlation coefficient is equal to 1 or –1; notice that this has nothing to do with the slope. For example, your height in inches has a correlation coefficient of 1 with your height in feet or in nanometers.</a:t>
            </a:r>
            <a:endParaRPr lang="en-US" dirty="0"/>
          </a:p>
        </p:txBody>
      </p:sp>
      <p:sp>
        <p:nvSpPr>
          <p:cNvPr id="4" name="Slide Number Placeholder 3"/>
          <p:cNvSpPr>
            <a:spLocks noGrp="1"/>
          </p:cNvSpPr>
          <p:nvPr>
            <p:ph type="sldNum" sz="quarter" idx="10"/>
          </p:nvPr>
        </p:nvSpPr>
        <p:spPr/>
        <p:txBody>
          <a:bodyPr/>
          <a:lstStyle/>
          <a:p>
            <a:fld id="{E0818A0C-1308-445F-8E31-F55796F56503}" type="slidenum">
              <a:rPr lang="en-US" smtClean="0"/>
              <a:t>141</a:t>
            </a:fld>
            <a:endParaRPr lang="en-US"/>
          </a:p>
        </p:txBody>
      </p:sp>
    </p:spTree>
    <p:extLst>
      <p:ext uri="{BB962C8B-B14F-4D97-AF65-F5344CB8AC3E}">
        <p14:creationId xmlns:p14="http://schemas.microsoft.com/office/powerpoint/2010/main" val="39906438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Arial" charset="0"/>
              </a:rPr>
              <a:t>Statistical significance tells you that the correlation you observed is not likely due to chance, but does not tell you anything about the strength of the association.</a:t>
            </a:r>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142</a:t>
            </a:fld>
            <a:endParaRPr lang="en-US"/>
          </a:p>
        </p:txBody>
      </p:sp>
    </p:spTree>
    <p:extLst>
      <p:ext uri="{BB962C8B-B14F-4D97-AF65-F5344CB8AC3E}">
        <p14:creationId xmlns:p14="http://schemas.microsoft.com/office/powerpoint/2010/main" val="1414355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correlated</a:t>
            </a:r>
            <a:r>
              <a:rPr lang="en-US" baseline="0" dirty="0" smtClean="0"/>
              <a:t>, it is about 8 patients in comparison with 13 patients who have responded. </a:t>
            </a:r>
          </a:p>
          <a:p>
            <a:endParaRPr lang="en-US" baseline="0" dirty="0" smtClean="0"/>
          </a:p>
          <a:p>
            <a:r>
              <a:rPr lang="en-US" baseline="0" dirty="0" smtClean="0"/>
              <a:t>Simply the idea is that when u are having eye drops, it is not likely that one eye would respond to treatment, however the other won’t ( if we are treating inflammation)</a:t>
            </a:r>
            <a:br>
              <a:rPr lang="en-US" baseline="0" dirty="0" smtClean="0"/>
            </a:br>
            <a:r>
              <a:rPr lang="en-US" baseline="0" dirty="0" smtClean="0"/>
              <a:t/>
            </a:r>
            <a:br>
              <a:rPr lang="en-US" baseline="0" dirty="0" smtClean="0"/>
            </a:br>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143</a:t>
            </a:fld>
            <a:endParaRPr lang="en-US"/>
          </a:p>
        </p:txBody>
      </p:sp>
    </p:spTree>
    <p:extLst>
      <p:ext uri="{BB962C8B-B14F-4D97-AF65-F5344CB8AC3E}">
        <p14:creationId xmlns:p14="http://schemas.microsoft.com/office/powerpoint/2010/main" val="1959529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class helped,</a:t>
            </a:r>
            <a:r>
              <a:rPr lang="en-US" baseline="0" dirty="0" smtClean="0"/>
              <a:t> then that’s causation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144</a:t>
            </a:fld>
            <a:endParaRPr lang="en-US"/>
          </a:p>
        </p:txBody>
      </p:sp>
    </p:spTree>
    <p:extLst>
      <p:ext uri="{BB962C8B-B14F-4D97-AF65-F5344CB8AC3E}">
        <p14:creationId xmlns:p14="http://schemas.microsoft.com/office/powerpoint/2010/main" val="21814751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Can having a lighter with u increase ur risk of developing lung cancer</a:t>
            </a:r>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145</a:t>
            </a:fld>
            <a:endParaRPr lang="en-US"/>
          </a:p>
        </p:txBody>
      </p:sp>
    </p:spTree>
    <p:extLst>
      <p:ext uri="{BB962C8B-B14F-4D97-AF65-F5344CB8AC3E}">
        <p14:creationId xmlns:p14="http://schemas.microsoft.com/office/powerpoint/2010/main" val="1247586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146</a:t>
            </a:fld>
            <a:endParaRPr lang="en-US"/>
          </a:p>
        </p:txBody>
      </p:sp>
    </p:spTree>
    <p:extLst>
      <p:ext uri="{BB962C8B-B14F-4D97-AF65-F5344CB8AC3E}">
        <p14:creationId xmlns:p14="http://schemas.microsoft.com/office/powerpoint/2010/main" val="15004878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147</a:t>
            </a:fld>
            <a:endParaRPr lang="en-US"/>
          </a:p>
        </p:txBody>
      </p:sp>
    </p:spTree>
    <p:extLst>
      <p:ext uri="{BB962C8B-B14F-4D97-AF65-F5344CB8AC3E}">
        <p14:creationId xmlns:p14="http://schemas.microsoft.com/office/powerpoint/2010/main" val="29053398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Arial" charset="0"/>
              </a:rPr>
              <a:t>The difference is that the point-</a:t>
            </a:r>
            <a:r>
              <a:rPr lang="en-US" sz="1200" b="0" i="0" kern="1200" dirty="0" err="1" smtClean="0">
                <a:solidFill>
                  <a:schemeClr val="tx1"/>
                </a:solidFill>
                <a:effectLst/>
                <a:latin typeface="Arial" charset="0"/>
                <a:ea typeface="+mn-ea"/>
                <a:cs typeface="Arial" charset="0"/>
              </a:rPr>
              <a:t>biserial</a:t>
            </a:r>
            <a:r>
              <a:rPr lang="en-US" sz="1200" b="0" i="0" kern="1200" dirty="0" smtClean="0">
                <a:solidFill>
                  <a:schemeClr val="tx1"/>
                </a:solidFill>
                <a:effectLst/>
                <a:latin typeface="Arial" charset="0"/>
                <a:ea typeface="+mn-ea"/>
                <a:cs typeface="Arial" charset="0"/>
              </a:rPr>
              <a:t> correlation is used when the dichotomous variable is a true or discrete dichotomy. He either goes</a:t>
            </a:r>
            <a:r>
              <a:rPr lang="en-US" sz="1200" b="0" i="0" kern="1200" baseline="0" dirty="0" smtClean="0">
                <a:solidFill>
                  <a:schemeClr val="tx1"/>
                </a:solidFill>
                <a:effectLst/>
                <a:latin typeface="Arial" charset="0"/>
                <a:ea typeface="+mn-ea"/>
                <a:cs typeface="Arial" charset="0"/>
              </a:rPr>
              <a:t> to jail or not. </a:t>
            </a:r>
            <a:endParaRPr lang="en-US" sz="1200" b="0" i="0" kern="1200" dirty="0" smtClean="0">
              <a:solidFill>
                <a:schemeClr val="tx1"/>
              </a:solidFill>
              <a:effectLst/>
              <a:latin typeface="Arial" charset="0"/>
              <a:ea typeface="+mn-ea"/>
              <a:cs typeface="Arial" charset="0"/>
            </a:endParaRPr>
          </a:p>
          <a:p>
            <a:endParaRPr lang="en-US" sz="1200" b="0" i="0" kern="1200" dirty="0" smtClean="0">
              <a:solidFill>
                <a:schemeClr val="tx1"/>
              </a:solidFill>
              <a:effectLst/>
              <a:latin typeface="Arial" charset="0"/>
              <a:ea typeface="+mn-ea"/>
              <a:cs typeface="Arial" charset="0"/>
            </a:endParaRPr>
          </a:p>
          <a:p>
            <a:r>
              <a:rPr lang="en-US" sz="1200" b="0" i="0" kern="1200" dirty="0" err="1" smtClean="0">
                <a:solidFill>
                  <a:schemeClr val="tx1"/>
                </a:solidFill>
                <a:effectLst/>
                <a:latin typeface="Arial" charset="0"/>
                <a:ea typeface="+mn-ea"/>
                <a:cs typeface="Arial" charset="0"/>
              </a:rPr>
              <a:t>Biserial</a:t>
            </a:r>
            <a:r>
              <a:rPr lang="en-US" sz="1200" b="0" i="0" kern="1200" dirty="0" smtClean="0">
                <a:solidFill>
                  <a:schemeClr val="tx1"/>
                </a:solidFill>
                <a:effectLst/>
                <a:latin typeface="Arial" charset="0"/>
                <a:ea typeface="+mn-ea"/>
                <a:cs typeface="Arial" charset="0"/>
              </a:rPr>
              <a:t> is for the exam test, the person may succeed with 80% or 50%.</a:t>
            </a:r>
            <a:r>
              <a:rPr lang="en-US" sz="1200" b="0" i="0" kern="1200" baseline="0" dirty="0" smtClean="0">
                <a:solidFill>
                  <a:schemeClr val="tx1"/>
                </a:solidFill>
                <a:effectLst/>
                <a:latin typeface="Arial" charset="0"/>
                <a:ea typeface="+mn-ea"/>
                <a:cs typeface="Arial" charset="0"/>
              </a:rPr>
              <a:t> The dichotomous variable is continuous </a:t>
            </a:r>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149</a:t>
            </a:fld>
            <a:endParaRPr lang="en-US"/>
          </a:p>
        </p:txBody>
      </p:sp>
    </p:spTree>
    <p:extLst>
      <p:ext uri="{BB962C8B-B14F-4D97-AF65-F5344CB8AC3E}">
        <p14:creationId xmlns:p14="http://schemas.microsoft.com/office/powerpoint/2010/main" val="1800467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152</a:t>
            </a:fld>
            <a:endParaRPr lang="en-US"/>
          </a:p>
        </p:txBody>
      </p:sp>
    </p:spTree>
    <p:extLst>
      <p:ext uri="{BB962C8B-B14F-4D97-AF65-F5344CB8AC3E}">
        <p14:creationId xmlns:p14="http://schemas.microsoft.com/office/powerpoint/2010/main" val="1940855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18</a:t>
            </a:fld>
            <a:endParaRPr lang="en-US"/>
          </a:p>
        </p:txBody>
      </p:sp>
    </p:spTree>
    <p:extLst>
      <p:ext uri="{BB962C8B-B14F-4D97-AF65-F5344CB8AC3E}">
        <p14:creationId xmlns:p14="http://schemas.microsoft.com/office/powerpoint/2010/main" val="904999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Computing the root of a sum of squares (RMSE) corresponds to the </a:t>
            </a:r>
            <a:r>
              <a:rPr lang="en-US" sz="1200" b="0" i="1" kern="1200" dirty="0" smtClean="0">
                <a:solidFill>
                  <a:schemeClr val="tx1"/>
                </a:solidFill>
                <a:effectLst/>
                <a:latin typeface="+mn-lt"/>
                <a:ea typeface="+mn-ea"/>
                <a:cs typeface="+mn-cs"/>
              </a:rPr>
              <a:t>Euclidean norm</a:t>
            </a:r>
            <a:r>
              <a:rPr lang="en-US" sz="1200" b="0" i="0" kern="1200" dirty="0" smtClean="0">
                <a:solidFill>
                  <a:schemeClr val="tx1"/>
                </a:solidFill>
                <a:effectLst/>
                <a:latin typeface="+mn-lt"/>
                <a:ea typeface="+mn-ea"/>
                <a:cs typeface="+mn-cs"/>
              </a:rPr>
              <a:t>: this is the notion of distance you are familiar with. It is also called the ℓ</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norm</a:t>
            </a:r>
            <a:r>
              <a:rPr lang="en-US" sz="1200" b="0" i="0" kern="1200" dirty="0" smtClean="0">
                <a:solidFill>
                  <a:schemeClr val="tx1"/>
                </a:solidFill>
                <a:effectLst/>
                <a:latin typeface="+mn-lt"/>
                <a:ea typeface="+mn-ea"/>
                <a:cs typeface="+mn-cs"/>
              </a:rPr>
              <a:t>, noted ∥ · ∥</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(or just ∥ · ∥).</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Computing the sum of absolutes (MAE) corresponds to the ℓ</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norm</a:t>
            </a:r>
            <a:r>
              <a:rPr lang="en-US" sz="1200" b="0" i="0" kern="1200" dirty="0" smtClean="0">
                <a:solidFill>
                  <a:schemeClr val="tx1"/>
                </a:solidFill>
                <a:effectLst/>
                <a:latin typeface="+mn-lt"/>
                <a:ea typeface="+mn-ea"/>
                <a:cs typeface="+mn-cs"/>
              </a:rPr>
              <a:t>, noted ∥ · ∥</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This is sometimes called the </a:t>
            </a:r>
            <a:r>
              <a:rPr lang="en-US" sz="1200" b="0" i="1" kern="1200" dirty="0" smtClean="0">
                <a:solidFill>
                  <a:schemeClr val="tx1"/>
                </a:solidFill>
                <a:effectLst/>
                <a:latin typeface="+mn-lt"/>
                <a:ea typeface="+mn-ea"/>
                <a:cs typeface="+mn-cs"/>
              </a:rPr>
              <a:t>Manhattan norm</a:t>
            </a:r>
            <a:r>
              <a:rPr lang="en-US" sz="1200" b="0" i="0" kern="1200" dirty="0" smtClean="0">
                <a:solidFill>
                  <a:schemeClr val="tx1"/>
                </a:solidFill>
                <a:effectLst/>
                <a:latin typeface="+mn-lt"/>
                <a:ea typeface="+mn-ea"/>
                <a:cs typeface="+mn-cs"/>
              </a:rPr>
              <a:t> because it measures the distance between two points in a city if you can only travel along orthogonal city blocks.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higher the norm index, the more it focuses on large values and neglects small ones. This is why the RMSE is more sensitive to outliers than the MAE. But when outliers are exponentially rare (like in a bell-shaped curve), the RMSE performs very well and is generally preferred.</a:t>
            </a:r>
          </a:p>
          <a:p>
            <a:endParaRPr lang="en-US" dirty="0" smtClean="0"/>
          </a:p>
          <a:p>
            <a:r>
              <a:rPr lang="en-US" sz="1200" b="0" i="0" kern="1200" dirty="0" smtClean="0">
                <a:solidFill>
                  <a:schemeClr val="tx1"/>
                </a:solidFill>
                <a:effectLst/>
                <a:latin typeface="+mn-lt"/>
                <a:ea typeface="+mn-ea"/>
                <a:cs typeface="+mn-cs"/>
              </a:rPr>
              <a:t> Linear models using ordinary least squares, in particular, are not very robust. That is, large outliers may greatly change our results. There are techniques to combat this - largely known as </a:t>
            </a:r>
            <a:r>
              <a:rPr lang="en-US" sz="1200" b="1" i="0" kern="1200" dirty="0" smtClean="0">
                <a:solidFill>
                  <a:schemeClr val="tx1"/>
                </a:solidFill>
                <a:effectLst/>
                <a:latin typeface="+mn-lt"/>
                <a:ea typeface="+mn-ea"/>
                <a:cs typeface="+mn-cs"/>
              </a:rPr>
              <a:t>regularization</a:t>
            </a:r>
            <a:r>
              <a:rPr lang="en-US" sz="1200" b="0" i="0" kern="1200" dirty="0" smtClean="0">
                <a:solidFill>
                  <a:schemeClr val="tx1"/>
                </a:solidFill>
                <a:effectLst/>
                <a:latin typeface="+mn-lt"/>
                <a:ea typeface="+mn-ea"/>
                <a:cs typeface="+mn-cs"/>
              </a:rPr>
              <a:t> techniques. </a:t>
            </a:r>
            <a:endParaRPr lang="en-US" dirty="0" smtClean="0"/>
          </a:p>
          <a:p>
            <a:endParaRPr lang="en-US" dirty="0" smtClean="0"/>
          </a:p>
          <a:p>
            <a:r>
              <a:rPr lang="en-US" dirty="0" smtClean="0"/>
              <a:t>2. End-to-End Machine Learning Project - Hands-On Machine Learning with </a:t>
            </a:r>
            <a:r>
              <a:rPr lang="en-US" dirty="0" err="1" smtClean="0"/>
              <a:t>Scikit</a:t>
            </a:r>
            <a:r>
              <a:rPr lang="en-US" dirty="0" smtClean="0"/>
              <a:t>-Learn, </a:t>
            </a:r>
            <a:r>
              <a:rPr lang="en-US" dirty="0" err="1" smtClean="0"/>
              <a:t>Keras</a:t>
            </a:r>
            <a:r>
              <a:rPr lang="en-US" dirty="0" smtClean="0"/>
              <a:t>, and </a:t>
            </a:r>
            <a:r>
              <a:rPr lang="en-US" dirty="0" err="1" smtClean="0"/>
              <a:t>TensorFlow</a:t>
            </a:r>
            <a:r>
              <a:rPr lang="en-US" dirty="0" smtClean="0"/>
              <a:t>, 2nd Edition</a:t>
            </a:r>
          </a:p>
          <a:p>
            <a:r>
              <a:rPr lang="en-US" dirty="0" smtClean="0"/>
              <a:t>https://learning.oreilly.com/library/view/hands-on-machine-learning/9781492032632/ch02.html</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153</a:t>
            </a:fld>
            <a:endParaRPr lang="en-US"/>
          </a:p>
        </p:txBody>
      </p:sp>
    </p:spTree>
    <p:extLst>
      <p:ext uri="{BB962C8B-B14F-4D97-AF65-F5344CB8AC3E}">
        <p14:creationId xmlns:p14="http://schemas.microsoft.com/office/powerpoint/2010/main" val="2218648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other options</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154</a:t>
            </a:fld>
            <a:endParaRPr lang="en-US"/>
          </a:p>
        </p:txBody>
      </p:sp>
    </p:spTree>
    <p:extLst>
      <p:ext uri="{BB962C8B-B14F-4D97-AF65-F5344CB8AC3E}">
        <p14:creationId xmlns:p14="http://schemas.microsoft.com/office/powerpoint/2010/main" val="3074265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is it ok to remove the intercept in a linear regression model? - Cross Validated</a:t>
            </a:r>
          </a:p>
          <a:p>
            <a:r>
              <a:rPr lang="en-US" dirty="0" smtClean="0"/>
              <a:t>https://stats.stackexchange.com/questions/7948/when-is-it-ok-to-remove-the-intercept-in-a-linear-regression-model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155</a:t>
            </a:fld>
            <a:endParaRPr lang="en-US"/>
          </a:p>
        </p:txBody>
      </p:sp>
    </p:spTree>
    <p:extLst>
      <p:ext uri="{BB962C8B-B14F-4D97-AF65-F5344CB8AC3E}">
        <p14:creationId xmlns:p14="http://schemas.microsoft.com/office/powerpoint/2010/main" val="42563187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However, the hypothesis test for each x-variable is a test of if that population slope is equal to zero vs. an alternative where the parameter differs from zero. Therefore, if the slope is different than zero (the alternative is true), we have evidence that the x-variable attached to that coefficient has a statistically significant linear relationship with the response. This in turn suggests that the x-variable should help us in predicting the response (or at least be better than not having it in the model).</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156</a:t>
            </a:fld>
            <a:endParaRPr lang="en-US"/>
          </a:p>
        </p:txBody>
      </p:sp>
    </p:spTree>
    <p:extLst>
      <p:ext uri="{BB962C8B-B14F-4D97-AF65-F5344CB8AC3E}">
        <p14:creationId xmlns:p14="http://schemas.microsoft.com/office/powerpoint/2010/main" val="35639241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R squared maybe due to over fitting or violate assumptions </a:t>
            </a:r>
          </a:p>
          <a:p>
            <a:endParaRPr lang="en-US" dirty="0" smtClean="0"/>
          </a:p>
          <a:p>
            <a:r>
              <a:rPr lang="en-US" dirty="0" smtClean="0"/>
              <a:t>Low R squared in a complex problem maybe useful</a:t>
            </a:r>
            <a:r>
              <a:rPr lang="en-US" baseline="0" dirty="0" smtClean="0"/>
              <a:t>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D1DD61F-C45F-440C-B65A-A0C60FE9414D}" type="slidenum">
              <a:rPr lang="en-US" smtClean="0"/>
              <a:t>159</a:t>
            </a:fld>
            <a:endParaRPr lang="en-US"/>
          </a:p>
        </p:txBody>
      </p:sp>
    </p:spTree>
    <p:extLst>
      <p:ext uri="{BB962C8B-B14F-4D97-AF65-F5344CB8AC3E}">
        <p14:creationId xmlns:p14="http://schemas.microsoft.com/office/powerpoint/2010/main" val="13489837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Many feel that </a:t>
            </a:r>
            <a:r>
              <a:rPr lang="en-US" sz="1200" b="0" i="0" kern="1200" dirty="0" err="1" smtClean="0">
                <a:solidFill>
                  <a:schemeClr val="tx1"/>
                </a:solidFill>
                <a:effectLst/>
                <a:latin typeface="+mn-lt"/>
                <a:ea typeface="+mn-ea"/>
                <a:cs typeface="+mn-cs"/>
              </a:rPr>
              <a:t>Rsquared</a:t>
            </a:r>
            <a:r>
              <a:rPr lang="en-US" sz="1200" b="0" i="0" kern="1200" dirty="0" smtClean="0">
                <a:solidFill>
                  <a:schemeClr val="tx1"/>
                </a:solidFill>
                <a:effectLst/>
                <a:latin typeface="+mn-lt"/>
                <a:ea typeface="+mn-ea"/>
                <a:cs typeface="+mn-cs"/>
              </a:rPr>
              <a:t> isn't a great measure (which is possibly true), but I would argue that using cross-validation can assist us with validating any measure that helps us understand the fit of a model to our data. </a:t>
            </a:r>
            <a:r>
              <a:rPr lang="en-US" sz="1200" b="1" i="0" u="none" strike="noStrike" kern="1200" dirty="0" smtClean="0">
                <a:solidFill>
                  <a:schemeClr val="tx1"/>
                </a:solidFill>
                <a:effectLst/>
                <a:latin typeface="+mn-lt"/>
                <a:ea typeface="+mn-ea"/>
                <a:cs typeface="+mn-cs"/>
                <a:hlinkClick r:id="rId3"/>
              </a:rPr>
              <a:t>Here</a:t>
            </a:r>
            <a:r>
              <a:rPr lang="en-US" sz="1200" b="0" i="0" kern="1200" dirty="0" smtClean="0">
                <a:solidFill>
                  <a:schemeClr val="tx1"/>
                </a:solidFill>
                <a:effectLst/>
                <a:latin typeface="+mn-lt"/>
                <a:ea typeface="+mn-ea"/>
                <a:cs typeface="+mn-cs"/>
              </a:rPr>
              <a:t>, you can find one such argument explaining why one individual doesn't care for </a:t>
            </a:r>
            <a:r>
              <a:rPr lang="en-US" sz="1200" b="0" i="0" kern="1200" dirty="0" err="1" smtClean="0">
                <a:solidFill>
                  <a:schemeClr val="tx1"/>
                </a:solidFill>
                <a:effectLst/>
                <a:latin typeface="+mn-lt"/>
                <a:ea typeface="+mn-ea"/>
                <a:cs typeface="+mn-cs"/>
              </a:rPr>
              <a:t>Rsquared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161</a:t>
            </a:fld>
            <a:endParaRPr lang="en-US"/>
          </a:p>
        </p:txBody>
      </p:sp>
    </p:spTree>
    <p:extLst>
      <p:ext uri="{BB962C8B-B14F-4D97-AF65-F5344CB8AC3E}">
        <p14:creationId xmlns:p14="http://schemas.microsoft.com/office/powerpoint/2010/main" val="13415884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 Learning Fundamentals: Cross Validation - YouTube</a:t>
            </a:r>
          </a:p>
          <a:p>
            <a:r>
              <a:rPr lang="en-US" dirty="0" smtClean="0"/>
              <a:t>https://www.youtube.com/watch?v=fSytzGwwBVw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162</a:t>
            </a:fld>
            <a:endParaRPr lang="en-US"/>
          </a:p>
        </p:txBody>
      </p:sp>
    </p:spTree>
    <p:extLst>
      <p:ext uri="{BB962C8B-B14F-4D97-AF65-F5344CB8AC3E}">
        <p14:creationId xmlns:p14="http://schemas.microsoft.com/office/powerpoint/2010/main" val="3177263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163</a:t>
            </a:fld>
            <a:endParaRPr lang="en-US"/>
          </a:p>
        </p:txBody>
      </p:sp>
    </p:spTree>
    <p:extLst>
      <p:ext uri="{BB962C8B-B14F-4D97-AF65-F5344CB8AC3E}">
        <p14:creationId xmlns:p14="http://schemas.microsoft.com/office/powerpoint/2010/main" val="19271387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 show the line that was fit I used the following code from </a:t>
            </a:r>
          </a:p>
          <a:p>
            <a:r>
              <a:rPr lang="en-US" dirty="0" smtClean="0"/>
              <a:t>## https://plot.ly/matplotlib/linear-fits/</a:t>
            </a:r>
          </a:p>
          <a:p>
            <a:r>
              <a:rPr lang="en-US" dirty="0" smtClean="0"/>
              <a:t>## It isn't the greatest fit... but it isn't awful either</a:t>
            </a:r>
          </a:p>
          <a:p>
            <a:endParaRPr lang="en-US" dirty="0" smtClean="0"/>
          </a:p>
          <a:p>
            <a:r>
              <a:rPr lang="en-US" dirty="0" smtClean="0"/>
              <a:t>Why did we use </a:t>
            </a:r>
            <a:r>
              <a:rPr lang="en-US" dirty="0" err="1" smtClean="0"/>
              <a:t>plotly</a:t>
            </a:r>
            <a:r>
              <a:rPr lang="en-US" dirty="0" smtClean="0"/>
              <a: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164</a:t>
            </a:fld>
            <a:endParaRPr lang="en-US"/>
          </a:p>
        </p:txBody>
      </p:sp>
    </p:spTree>
    <p:extLst>
      <p:ext uri="{BB962C8B-B14F-4D97-AF65-F5344CB8AC3E}">
        <p14:creationId xmlns:p14="http://schemas.microsoft.com/office/powerpoint/2010/main" val="42733723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a:t>
            </a:r>
            <a:r>
              <a:rPr lang="en-US" baseline="0" dirty="0" smtClean="0"/>
              <a:t> good example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166</a:t>
            </a:fld>
            <a:endParaRPr lang="en-US"/>
          </a:p>
        </p:txBody>
      </p:sp>
    </p:spTree>
    <p:extLst>
      <p:ext uri="{BB962C8B-B14F-4D97-AF65-F5344CB8AC3E}">
        <p14:creationId xmlns:p14="http://schemas.microsoft.com/office/powerpoint/2010/main" val="217410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19</a:t>
            </a:fld>
            <a:endParaRPr lang="en-US"/>
          </a:p>
        </p:txBody>
      </p:sp>
    </p:spTree>
    <p:extLst>
      <p:ext uri="{BB962C8B-B14F-4D97-AF65-F5344CB8AC3E}">
        <p14:creationId xmlns:p14="http://schemas.microsoft.com/office/powerpoint/2010/main" val="22811238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bwMode="auto">
          <a:xfrm>
            <a:off x="322263" y="685800"/>
            <a:ext cx="6240462" cy="35115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8115" name="Rectangle 3"/>
          <p:cNvSpPr>
            <a:spLocks noGrp="1" noChangeArrowheads="1"/>
          </p:cNvSpPr>
          <p:nvPr>
            <p:ph type="body" idx="1"/>
          </p:nvPr>
        </p:nvSpPr>
        <p:spPr bwMode="auto">
          <a:xfrm>
            <a:off x="908050" y="4425950"/>
            <a:ext cx="5067300" cy="4197350"/>
          </a:xfrm>
          <a:prstGeom prst="rect">
            <a:avLst/>
          </a:prstGeom>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135" tIns="46067" rIns="92135" bIns="0"/>
          <a:lstStyle/>
          <a:p>
            <a:endParaRPr lang="en-US" altLang="en-US" smtClean="0"/>
          </a:p>
        </p:txBody>
      </p:sp>
    </p:spTree>
    <p:extLst>
      <p:ext uri="{BB962C8B-B14F-4D97-AF65-F5344CB8AC3E}">
        <p14:creationId xmlns:p14="http://schemas.microsoft.com/office/powerpoint/2010/main" val="32203393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bwMode="auto">
          <a:xfrm>
            <a:off x="322263" y="687388"/>
            <a:ext cx="6238875" cy="3509962"/>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9139" name="Rectangle 3"/>
          <p:cNvSpPr>
            <a:spLocks noGrp="1" noChangeArrowheads="1"/>
          </p:cNvSpPr>
          <p:nvPr>
            <p:ph type="body" idx="1"/>
          </p:nvPr>
        </p:nvSpPr>
        <p:spPr bwMode="auto">
          <a:xfrm>
            <a:off x="908050" y="4425950"/>
            <a:ext cx="5067300" cy="4197350"/>
          </a:xfrm>
          <a:prstGeom prst="rect">
            <a:avLst/>
          </a:prstGeom>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665" tIns="46333" rIns="92665" bIns="0"/>
          <a:lstStyle/>
          <a:p>
            <a:endParaRPr lang="en-US" altLang="en-US" smtClean="0"/>
          </a:p>
        </p:txBody>
      </p:sp>
    </p:spTree>
    <p:extLst>
      <p:ext uri="{BB962C8B-B14F-4D97-AF65-F5344CB8AC3E}">
        <p14:creationId xmlns:p14="http://schemas.microsoft.com/office/powerpoint/2010/main" val="35966929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p:cNvSpPr>
          <p:nvPr>
            <p:ph type="sldImg"/>
          </p:nvPr>
        </p:nvSpPr>
        <p:spPr bwMode="auto">
          <a:xfrm>
            <a:off x="373063" y="696913"/>
            <a:ext cx="6188075" cy="3481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xfrm>
            <a:off x="693738" y="4410075"/>
            <a:ext cx="5546725"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216327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p:cNvSpPr>
          <p:nvPr>
            <p:ph type="sldImg"/>
          </p:nvPr>
        </p:nvSpPr>
        <p:spPr bwMode="auto">
          <a:xfrm>
            <a:off x="373063" y="696913"/>
            <a:ext cx="6188075" cy="3481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p:cNvSpPr>
            <a:spLocks noGrp="1"/>
          </p:cNvSpPr>
          <p:nvPr>
            <p:ph type="body" idx="1"/>
          </p:nvPr>
        </p:nvSpPr>
        <p:spPr bwMode="auto">
          <a:xfrm>
            <a:off x="693738" y="4410075"/>
            <a:ext cx="5546725"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60990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p:cNvSpPr>
          <p:nvPr>
            <p:ph type="sldImg"/>
          </p:nvPr>
        </p:nvSpPr>
        <p:spPr bwMode="auto">
          <a:xfrm>
            <a:off x="373063" y="696913"/>
            <a:ext cx="6188075" cy="3481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xfrm>
            <a:off x="693738" y="4410075"/>
            <a:ext cx="5546725" cy="4176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buClr>
                <a:schemeClr val="folHlink"/>
              </a:buClr>
              <a:buSzPct val="60000"/>
              <a:buFont typeface="Wingdings" panose="05000000000000000000" pitchFamily="2" charset="2"/>
              <a:buChar char="n"/>
            </a:pPr>
            <a:r>
              <a:rPr lang="en-US" altLang="en-US" sz="1200" dirty="0" smtClean="0"/>
              <a:t>If a potential confounder changes the beta coefficient between the predictor of interest and the outcome variable by more than 10%, then it is considered a confounder. </a:t>
            </a:r>
          </a:p>
          <a:p>
            <a:pPr>
              <a:lnSpc>
                <a:spcPct val="90000"/>
              </a:lnSpc>
              <a:spcBef>
                <a:spcPct val="20000"/>
              </a:spcBef>
              <a:buClr>
                <a:schemeClr val="folHlink"/>
              </a:buClr>
              <a:buSzPct val="60000"/>
              <a:buFont typeface="Wingdings" panose="05000000000000000000" pitchFamily="2" charset="2"/>
              <a:buChar char="n"/>
            </a:pPr>
            <a:endParaRPr lang="en-US" altLang="en-US" sz="1200" dirty="0" smtClean="0"/>
          </a:p>
          <a:p>
            <a:pPr>
              <a:lnSpc>
                <a:spcPct val="90000"/>
              </a:lnSpc>
              <a:spcBef>
                <a:spcPct val="20000"/>
              </a:spcBef>
              <a:buClr>
                <a:schemeClr val="folHlink"/>
              </a:buClr>
              <a:buSzPct val="60000"/>
              <a:buFont typeface="Wingdings" panose="05000000000000000000" pitchFamily="2" charset="2"/>
              <a:buChar char="n"/>
            </a:pPr>
            <a:r>
              <a:rPr lang="en-US" altLang="en-US" sz="1200" dirty="0" smtClean="0"/>
              <a:t>Do </a:t>
            </a:r>
            <a:r>
              <a:rPr lang="en-US" altLang="en-US" sz="1200" i="1" dirty="0" smtClean="0"/>
              <a:t>not </a:t>
            </a:r>
            <a:r>
              <a:rPr lang="en-US" altLang="en-US" sz="1200" dirty="0" smtClean="0"/>
              <a:t>judge confounders by their effect on p-values!</a:t>
            </a:r>
          </a:p>
          <a:p>
            <a:pPr>
              <a:lnSpc>
                <a:spcPct val="90000"/>
              </a:lnSpc>
              <a:spcBef>
                <a:spcPct val="20000"/>
              </a:spcBef>
              <a:buClr>
                <a:schemeClr val="folHlink"/>
              </a:buClr>
              <a:buSzPct val="60000"/>
              <a:buFont typeface="Wingdings" panose="05000000000000000000" pitchFamily="2" charset="2"/>
              <a:buChar char="n"/>
            </a:pPr>
            <a:endParaRPr lang="en-US" altLang="en-US" sz="1200" dirty="0" smtClean="0"/>
          </a:p>
          <a:p>
            <a:pPr>
              <a:lnSpc>
                <a:spcPct val="90000"/>
              </a:lnSpc>
              <a:spcBef>
                <a:spcPct val="20000"/>
              </a:spcBef>
              <a:buClr>
                <a:schemeClr val="folHlink"/>
              </a:buClr>
              <a:buSzPct val="60000"/>
              <a:buFont typeface="Wingdings" panose="05000000000000000000" pitchFamily="2" charset="2"/>
              <a:buChar char="n"/>
            </a:pPr>
            <a:endParaRPr lang="en-US" altLang="en-US" sz="1200" dirty="0" smtClean="0"/>
          </a:p>
          <a:p>
            <a:pPr>
              <a:lnSpc>
                <a:spcPct val="90000"/>
              </a:lnSpc>
              <a:spcBef>
                <a:spcPct val="20000"/>
              </a:spcBef>
              <a:buClr>
                <a:schemeClr val="folHlink"/>
              </a:buClr>
              <a:buSzPct val="60000"/>
              <a:buFont typeface="Wingdings" panose="05000000000000000000" pitchFamily="2" charset="2"/>
              <a:buChar char="n"/>
            </a:pPr>
            <a:endParaRPr lang="en-US" altLang="en-US" sz="1200" dirty="0" smtClean="0"/>
          </a:p>
          <a:p>
            <a:pPr>
              <a:lnSpc>
                <a:spcPct val="90000"/>
              </a:lnSpc>
              <a:spcBef>
                <a:spcPct val="20000"/>
              </a:spcBef>
              <a:buClr>
                <a:schemeClr val="folHlink"/>
              </a:buClr>
              <a:buSzPct val="60000"/>
              <a:buFont typeface="Wingdings" panose="05000000000000000000" pitchFamily="2" charset="2"/>
              <a:buChar char="n"/>
            </a:pPr>
            <a:endParaRPr lang="en-US" altLang="en-US" sz="1200" dirty="0" smtClean="0"/>
          </a:p>
          <a:p>
            <a:endParaRPr lang="en-US" altLang="en-US" dirty="0" smtClean="0"/>
          </a:p>
        </p:txBody>
      </p:sp>
    </p:spTree>
    <p:extLst>
      <p:ext uri="{BB962C8B-B14F-4D97-AF65-F5344CB8AC3E}">
        <p14:creationId xmlns:p14="http://schemas.microsoft.com/office/powerpoint/2010/main" val="20333186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chapter 3</a:t>
            </a:r>
            <a:r>
              <a:rPr lang="en-US" baseline="0" dirty="0" smtClean="0"/>
              <a:t> </a:t>
            </a:r>
          </a:p>
          <a:p>
            <a:endParaRPr lang="en-US" dirty="0" smtClean="0"/>
          </a:p>
          <a:p>
            <a:endParaRPr lang="en-US" dirty="0" smtClean="0"/>
          </a:p>
          <a:p>
            <a:r>
              <a:rPr lang="en-US" dirty="0" smtClean="0"/>
              <a:t>Notice. It’s recommended in python</a:t>
            </a:r>
            <a:r>
              <a:rPr lang="en-US" baseline="0" dirty="0" smtClean="0"/>
              <a:t> course, while it’s in R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179</a:t>
            </a:fld>
            <a:endParaRPr lang="en-US"/>
          </a:p>
        </p:txBody>
      </p:sp>
    </p:spTree>
    <p:extLst>
      <p:ext uri="{BB962C8B-B14F-4D97-AF65-F5344CB8AC3E}">
        <p14:creationId xmlns:p14="http://schemas.microsoft.com/office/powerpoint/2010/main" val="39695724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Machine-Learning-Books-With-Python/Introduction to Statistical Learning at master · </a:t>
            </a:r>
            <a:r>
              <a:rPr lang="en-US" dirty="0" err="1" smtClean="0"/>
              <a:t>tdpetrou</a:t>
            </a:r>
            <a:r>
              <a:rPr lang="en-US" dirty="0" smtClean="0"/>
              <a:t>/Machine-Learning-Books-With-Python</a:t>
            </a:r>
          </a:p>
          <a:p>
            <a:r>
              <a:rPr lang="en-US" dirty="0" smtClean="0"/>
              <a:t>https://github.com/tdpetrou/Machine-Learning-Books-With-Python/tree/master/Introduction%20to%20Statistical%20Learning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180</a:t>
            </a:fld>
            <a:endParaRPr lang="en-US"/>
          </a:p>
        </p:txBody>
      </p:sp>
    </p:spTree>
    <p:extLst>
      <p:ext uri="{BB962C8B-B14F-4D97-AF65-F5344CB8AC3E}">
        <p14:creationId xmlns:p14="http://schemas.microsoft.com/office/powerpoint/2010/main" val="11527236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Algebra | Khan Academy</a:t>
            </a:r>
          </a:p>
          <a:p>
            <a:r>
              <a:rPr lang="en-US" dirty="0" smtClean="0"/>
              <a:t>https://www.khanacademy.org/math/linear-algebra</a:t>
            </a:r>
          </a:p>
          <a:p>
            <a:endParaRPr lang="en-US" dirty="0" smtClean="0"/>
          </a:p>
          <a:p>
            <a:endParaRPr lang="en-US" dirty="0" smtClean="0"/>
          </a:p>
          <a:p>
            <a:endParaRPr lang="en-US" dirty="0" smtClean="0"/>
          </a:p>
          <a:p>
            <a:r>
              <a:rPr lang="en-US" dirty="0" smtClean="0"/>
              <a:t>Linear Algebra Refresher Course - </a:t>
            </a:r>
            <a:r>
              <a:rPr lang="en-US" dirty="0" err="1" smtClean="0"/>
              <a:t>Udacity</a:t>
            </a:r>
            <a:endParaRPr lang="en-US" dirty="0" smtClean="0"/>
          </a:p>
          <a:p>
            <a:r>
              <a:rPr lang="en-US" dirty="0" smtClean="0"/>
              <a:t>https://classroom.udacity.com/courses/ud953</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181</a:t>
            </a:fld>
            <a:endParaRPr lang="en-US"/>
          </a:p>
        </p:txBody>
      </p:sp>
    </p:spTree>
    <p:extLst>
      <p:ext uri="{BB962C8B-B14F-4D97-AF65-F5344CB8AC3E}">
        <p14:creationId xmlns:p14="http://schemas.microsoft.com/office/powerpoint/2010/main" val="18448545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matrix_OLS_NYU_notes.pdf</a:t>
            </a:r>
          </a:p>
          <a:p>
            <a:r>
              <a:rPr lang="en-US" dirty="0" smtClean="0"/>
              <a:t>https://web.stanford.edu/~mrosenfe/soc_meth_proj3/matrix_OLS_NYU_notes.pdf</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184</a:t>
            </a:fld>
            <a:endParaRPr lang="en-US"/>
          </a:p>
        </p:txBody>
      </p:sp>
    </p:spTree>
    <p:extLst>
      <p:ext uri="{BB962C8B-B14F-4D97-AF65-F5344CB8AC3E}">
        <p14:creationId xmlns:p14="http://schemas.microsoft.com/office/powerpoint/2010/main" val="7772449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drop one of the three</a:t>
            </a:r>
            <a:r>
              <a:rPr lang="en-US" baseline="0" dirty="0" smtClean="0"/>
              <a:t> columns </a:t>
            </a:r>
          </a:p>
          <a:p>
            <a:endParaRPr lang="en-US" baseline="0" dirty="0" smtClean="0"/>
          </a:p>
          <a:p>
            <a:r>
              <a:rPr lang="en-US" baseline="0" dirty="0" smtClean="0"/>
              <a:t>Degree of freedom</a:t>
            </a:r>
          </a:p>
          <a:p>
            <a:endParaRPr lang="en-US" baseline="0" dirty="0" smtClean="0"/>
          </a:p>
          <a:p>
            <a:r>
              <a:rPr lang="en-US" baseline="0" dirty="0" smtClean="0"/>
              <a:t>Know more </a:t>
            </a:r>
          </a:p>
          <a:p>
            <a:endParaRPr lang="en-US" baseline="0" dirty="0" smtClean="0"/>
          </a:p>
          <a:p>
            <a:r>
              <a:rPr lang="en-US" sz="1200" b="0" i="0" kern="1200" dirty="0" smtClean="0">
                <a:solidFill>
                  <a:schemeClr val="tx1"/>
                </a:solidFill>
                <a:effectLst/>
                <a:latin typeface="+mn-lt"/>
                <a:ea typeface="+mn-ea"/>
                <a:cs typeface="+mn-cs"/>
              </a:rPr>
              <a:t>FAQ: What does it mean for a non-square matrix to be full rank?</a:t>
            </a:r>
          </a:p>
          <a:p>
            <a:pPr rtl="0"/>
            <a:r>
              <a:rPr lang="en-US" sz="1200" b="0" i="0" kern="1200" dirty="0" smtClean="0">
                <a:solidFill>
                  <a:schemeClr val="tx1"/>
                </a:solidFill>
                <a:effectLst/>
                <a:latin typeface="+mn-lt"/>
                <a:ea typeface="+mn-ea"/>
                <a:cs typeface="+mn-cs"/>
              </a:rPr>
              <a:t>(Contributed by Richard Murray, 17 May 2008)</a:t>
            </a:r>
          </a:p>
          <a:p>
            <a:pPr rtl="0"/>
            <a:r>
              <a:rPr lang="en-US" sz="1200" b="0" i="0" kern="1200" dirty="0" smtClean="0">
                <a:solidFill>
                  <a:schemeClr val="tx1"/>
                </a:solidFill>
                <a:effectLst/>
                <a:latin typeface="+mn-lt"/>
                <a:ea typeface="+mn-ea"/>
                <a:cs typeface="+mn-cs"/>
              </a:rPr>
              <a:t>A matrix is full row rank when each of the rows of the matrix are linearly independent and full column rank when each of the columns of the matrix are linearly independent. For a square matrix these two concepts are equivalent and we say the matrix is full rank if all rows and columns are linearly independent. A square matrix is full rank if and only if its determinant is nonzero.</a:t>
            </a:r>
          </a:p>
          <a:p>
            <a:pPr rtl="0"/>
            <a:r>
              <a:rPr lang="en-US" sz="1200" b="0" i="0" kern="1200" dirty="0" smtClean="0">
                <a:solidFill>
                  <a:schemeClr val="tx1"/>
                </a:solidFill>
                <a:effectLst/>
                <a:latin typeface="+mn-lt"/>
                <a:ea typeface="+mn-ea"/>
                <a:cs typeface="+mn-cs"/>
              </a:rPr>
              <a:t>For a non-square matrix with  rows and  columns, it will always be the case that either the rows or columns (whichever is larger in number) are linearly dependent. Hence when we say that a non-square matrix is full rank, we mean that the row and column rank are as high as possible, given the shape of the matrix. So if there are more rows than columns (), then the matrix is full rank if the matrix is full column rank.</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FAQ: What does it mean for a non-square matrix to be full rank? - </a:t>
            </a:r>
            <a:r>
              <a:rPr lang="en-US" sz="1200" b="0" i="0" kern="1200" dirty="0" err="1" smtClean="0">
                <a:solidFill>
                  <a:schemeClr val="tx1"/>
                </a:solidFill>
                <a:effectLst/>
                <a:latin typeface="+mn-lt"/>
                <a:ea typeface="+mn-ea"/>
                <a:cs typeface="+mn-cs"/>
              </a:rPr>
              <a:t>FBSwiki</a:t>
            </a:r>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https://www.cds.caltech.edu/~murray/amwiki/index.php/FAQ:_What_does_it_mean_for_a_non-square_matrix_to_be_full_rank%3F</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186</a:t>
            </a:fld>
            <a:endParaRPr lang="en-US"/>
          </a:p>
        </p:txBody>
      </p:sp>
    </p:spTree>
    <p:extLst>
      <p:ext uri="{BB962C8B-B14F-4D97-AF65-F5344CB8AC3E}">
        <p14:creationId xmlns:p14="http://schemas.microsoft.com/office/powerpoint/2010/main" val="709623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regression using </a:t>
            </a:r>
            <a:r>
              <a:rPr lang="en-US" dirty="0" err="1" smtClean="0"/>
              <a:t>StatsModels</a:t>
            </a:r>
            <a:r>
              <a:rPr lang="en-US" dirty="0" smtClean="0"/>
              <a:t> | by Santiago Rodrigues </a:t>
            </a:r>
            <a:r>
              <a:rPr lang="en-US" dirty="0" err="1" smtClean="0"/>
              <a:t>Manica</a:t>
            </a:r>
            <a:r>
              <a:rPr lang="en-US" dirty="0" smtClean="0"/>
              <a:t> | </a:t>
            </a:r>
            <a:r>
              <a:rPr lang="en-US" dirty="0" err="1" smtClean="0"/>
              <a:t>EvidentEBM</a:t>
            </a:r>
            <a:r>
              <a:rPr lang="en-US" dirty="0" smtClean="0"/>
              <a:t> | Medium</a:t>
            </a:r>
          </a:p>
          <a:p>
            <a:r>
              <a:rPr lang="en-US" dirty="0" smtClean="0"/>
              <a:t>https://medium.com/evidentebm/linear-regression-using-statsmodels-d0db5fef16bb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20</a:t>
            </a:fld>
            <a:endParaRPr lang="en-US"/>
          </a:p>
        </p:txBody>
      </p:sp>
    </p:spTree>
    <p:extLst>
      <p:ext uri="{BB962C8B-B14F-4D97-AF65-F5344CB8AC3E}">
        <p14:creationId xmlns:p14="http://schemas.microsoft.com/office/powerpoint/2010/main" val="7719229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Inverse matrices, column space and null space | Chapter 7, Essence of linear algebra - YouTube</a:t>
            </a:r>
          </a:p>
          <a:p>
            <a:r>
              <a:rPr lang="en-US" dirty="0" smtClean="0"/>
              <a:t>https://www.youtube.com/watch?v=uQhTuRlWMxw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187</a:t>
            </a:fld>
            <a:endParaRPr lang="en-US"/>
          </a:p>
        </p:txBody>
      </p:sp>
    </p:spTree>
    <p:extLst>
      <p:ext uri="{BB962C8B-B14F-4D97-AF65-F5344CB8AC3E}">
        <p14:creationId xmlns:p14="http://schemas.microsoft.com/office/powerpoint/2010/main" val="1503999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 more </a:t>
            </a:r>
          </a:p>
          <a:p>
            <a:endParaRPr lang="en-US" dirty="0" smtClean="0"/>
          </a:p>
          <a:p>
            <a:r>
              <a:rPr lang="en-US" dirty="0" smtClean="0"/>
              <a:t>This happened</a:t>
            </a:r>
            <a:r>
              <a:rPr lang="en-US" baseline="0" dirty="0" smtClean="0"/>
              <a:t> when I fitted the dummy variable with all levels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188</a:t>
            </a:fld>
            <a:endParaRPr lang="en-US"/>
          </a:p>
        </p:txBody>
      </p:sp>
    </p:spTree>
    <p:extLst>
      <p:ext uri="{BB962C8B-B14F-4D97-AF65-F5344CB8AC3E}">
        <p14:creationId xmlns:p14="http://schemas.microsoft.com/office/powerpoint/2010/main" val="6894698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a:t>
            </a:r>
            <a:r>
              <a:rPr lang="en-US" baseline="0" dirty="0" smtClean="0"/>
              <a:t> there is a number that’s wrong </a:t>
            </a:r>
          </a:p>
          <a:p>
            <a:endParaRPr lang="en-US" baseline="0" dirty="0" smtClean="0"/>
          </a:p>
          <a:p>
            <a:r>
              <a:rPr lang="en-US" dirty="0" smtClean="0"/>
              <a:t>https://classroom.udacity.com/nanodegrees/nd002-mena-nfp3/parts/4a2ab02d-3ad9-435a-bdac-ecc06b9208aa/modules/7f5081ca-b9e5-4662-babc-b2a30e4dc31a/lessons/49462f74-b030-4bb6-bf67-8281c9181404/concepts/9814e26c-2845-4d09-bf4f-c8d0b4a417de</a:t>
            </a:r>
          </a:p>
          <a:p>
            <a:endParaRPr lang="en-US" dirty="0" smtClean="0"/>
          </a:p>
          <a:p>
            <a:r>
              <a:rPr lang="en-US" sz="1200" b="0" i="0" kern="1200" dirty="0" smtClean="0">
                <a:solidFill>
                  <a:schemeClr val="tx1"/>
                </a:solidFill>
                <a:effectLst/>
                <a:latin typeface="+mn-lt"/>
                <a:ea typeface="+mn-ea"/>
                <a:cs typeface="+mn-cs"/>
              </a:rPr>
              <a:t>In order to predict the baseline category in the 1, 0 coding, you use the intercept. In the 1, 0, -1 coding, you need to multiply each categorical coefficient by -1 to get at the missing category. With this in mind, what is the predicted average price for lodges using the 1, 0, -1 coding model?</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191</a:t>
            </a:fld>
            <a:endParaRPr lang="en-US"/>
          </a:p>
        </p:txBody>
      </p:sp>
    </p:spTree>
    <p:extLst>
      <p:ext uri="{BB962C8B-B14F-4D97-AF65-F5344CB8AC3E}">
        <p14:creationId xmlns:p14="http://schemas.microsoft.com/office/powerpoint/2010/main" val="26219287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Non-constant variance is when the spread of your predicted values differs depending on which value you are trying to predict. This isn't a huge problem in terms of predicting well. However, it does lead to confidence intervals and p-values that are inaccurate.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Commonly, a log (or some other transformation of the response variable is done) in order to "get rid" of the non-constant variance. In order to choose the transformation, a </a:t>
            </a:r>
            <a:r>
              <a:rPr lang="en-US" sz="1200" b="1" i="0" u="none" strike="noStrike" kern="1200" dirty="0" smtClean="0">
                <a:solidFill>
                  <a:schemeClr val="tx1"/>
                </a:solidFill>
                <a:effectLst/>
                <a:latin typeface="+mn-lt"/>
                <a:ea typeface="+mn-ea"/>
                <a:cs typeface="+mn-cs"/>
                <a:hlinkClick r:id="rId3"/>
              </a:rPr>
              <a:t>Box-Cox</a:t>
            </a:r>
            <a:r>
              <a:rPr lang="en-US" sz="1200" b="0" i="0" kern="1200" dirty="0" smtClean="0">
                <a:solidFill>
                  <a:schemeClr val="tx1"/>
                </a:solidFill>
                <a:effectLst/>
                <a:latin typeface="+mn-lt"/>
                <a:ea typeface="+mn-ea"/>
                <a:cs typeface="+mn-cs"/>
              </a:rPr>
              <a:t> is commonly used.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 highly advised</a:t>
            </a:r>
            <a:r>
              <a:rPr lang="en-US" sz="1200" b="0" i="0" kern="1200" baseline="0" dirty="0" smtClean="0">
                <a:solidFill>
                  <a:schemeClr val="tx1"/>
                </a:solidFill>
                <a:effectLst/>
                <a:latin typeface="+mn-lt"/>
                <a:ea typeface="+mn-ea"/>
                <a:cs typeface="+mn-cs"/>
              </a:rPr>
              <a:t> against </a:t>
            </a:r>
          </a:p>
          <a:p>
            <a:endParaRPr lang="en-US" sz="1200" b="0" i="0" kern="1200" baseline="0" dirty="0" smtClean="0">
              <a:solidFill>
                <a:schemeClr val="tx1"/>
              </a:solidFill>
              <a:effectLst/>
              <a:latin typeface="+mn-lt"/>
              <a:ea typeface="+mn-ea"/>
              <a:cs typeface="+mn-cs"/>
            </a:endParaRPr>
          </a:p>
          <a:p>
            <a:r>
              <a:rPr lang="en-US" dirty="0" smtClean="0"/>
              <a:t>5.2.4. Are the model residuals well-behaved?</a:t>
            </a:r>
          </a:p>
          <a:p>
            <a:r>
              <a:rPr lang="en-US" dirty="0" smtClean="0"/>
              <a:t>https://www.itl.nist.gov/div898/handbook/pri/section2/pri24.htm</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196</a:t>
            </a:fld>
            <a:endParaRPr lang="en-US"/>
          </a:p>
        </p:txBody>
      </p:sp>
    </p:spTree>
    <p:extLst>
      <p:ext uri="{BB962C8B-B14F-4D97-AF65-F5344CB8AC3E}">
        <p14:creationId xmlns:p14="http://schemas.microsoft.com/office/powerpoint/2010/main" val="27319026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set of countries we used earlier for training the linear model was not perfectly representative; a few countries were missing.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197</a:t>
            </a:fld>
            <a:endParaRPr lang="en-US"/>
          </a:p>
        </p:txBody>
      </p:sp>
    </p:spTree>
    <p:extLst>
      <p:ext uri="{BB962C8B-B14F-4D97-AF65-F5344CB8AC3E}">
        <p14:creationId xmlns:p14="http://schemas.microsoft.com/office/powerpoint/2010/main" val="36023521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train a linear model on this data, you get the solid line, while the old model is represented by the dotted line.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you can see, not only does adding a few missing countries significantly alter the model, but it makes it clear that such a simple linear model is probably never going to work well. It seems that very rich countries are not happier than moderately rich countries (in fact, they seem unhappier), and conversely some poor countries seem happier than many rich countries.</a:t>
            </a:r>
          </a:p>
          <a:p>
            <a:endParaRPr lang="en-US" sz="1200" b="0" i="0" kern="1200" dirty="0" smtClean="0">
              <a:solidFill>
                <a:schemeClr val="tx1"/>
              </a:solidFill>
              <a:effectLst/>
              <a:latin typeface="+mn-lt"/>
              <a:ea typeface="+mn-ea"/>
              <a:cs typeface="+mn-cs"/>
            </a:endParaRPr>
          </a:p>
          <a:p>
            <a:r>
              <a:rPr lang="en-US" dirty="0" smtClean="0"/>
              <a:t>https://learning.oreilly.com/library/view/hands-on-machine-learning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198</a:t>
            </a:fld>
            <a:endParaRPr lang="en-US"/>
          </a:p>
        </p:txBody>
      </p:sp>
    </p:spTree>
    <p:extLst>
      <p:ext uri="{BB962C8B-B14F-4D97-AF65-F5344CB8AC3E}">
        <p14:creationId xmlns:p14="http://schemas.microsoft.com/office/powerpoint/2010/main" val="32820661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Blueprint for space subdivision, but not</a:t>
            </a:r>
            <a:r>
              <a:rPr lang="en-US" baseline="0" dirty="0" smtClean="0"/>
              <a:t> useful to test sound </a:t>
            </a:r>
            <a:r>
              <a:rPr lang="en-US" dirty="0" smtClean="0"/>
              <a:t> </a:t>
            </a:r>
          </a:p>
          <a:p>
            <a:endParaRPr lang="en-US" dirty="0" smtClean="0"/>
          </a:p>
          <a:p>
            <a:r>
              <a:rPr lang="en-US" dirty="0" smtClean="0"/>
              <a:t>Airplane is to visualize how</a:t>
            </a:r>
            <a:r>
              <a:rPr lang="en-US" baseline="0" dirty="0" smtClean="0"/>
              <a:t> parts are related, but not useful for safety testing </a:t>
            </a:r>
          </a:p>
          <a:p>
            <a:endParaRPr lang="en-US" baseline="0" dirty="0" smtClean="0"/>
          </a:p>
          <a:p>
            <a:r>
              <a:rPr lang="en-US" baseline="0" dirty="0" smtClean="0"/>
              <a:t>Main purpose : simply things ,, add a wall to a blue print is much easier than in real life </a:t>
            </a:r>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200</a:t>
            </a:fld>
            <a:endParaRPr lang="en-US"/>
          </a:p>
        </p:txBody>
      </p:sp>
      <p:sp>
        <p:nvSpPr>
          <p:cNvPr id="5" name="Footer Placeholder 4"/>
          <p:cNvSpPr>
            <a:spLocks noGrp="1"/>
          </p:cNvSpPr>
          <p:nvPr>
            <p:ph type="ftr" sz="quarter" idx="11"/>
          </p:nvPr>
        </p:nvSpPr>
        <p:spPr/>
        <p:txBody>
          <a:bodyPr/>
          <a:lstStyle/>
          <a:p>
            <a:r>
              <a:rPr lang="en-US" smtClean="0"/>
              <a:t>Source</a:t>
            </a:r>
            <a:endParaRPr lang="en-US"/>
          </a:p>
        </p:txBody>
      </p:sp>
    </p:spTree>
    <p:extLst>
      <p:ext uri="{BB962C8B-B14F-4D97-AF65-F5344CB8AC3E}">
        <p14:creationId xmlns:p14="http://schemas.microsoft.com/office/powerpoint/2010/main" val="18232992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Apart from </a:t>
            </a:r>
            <a:r>
              <a:rPr lang="en-US" dirty="0" err="1" smtClean="0"/>
              <a:t>mis</a:t>
            </a:r>
            <a:r>
              <a:rPr lang="en-US" dirty="0" smtClean="0"/>
              <a:t>-fitting and violated assumptions. </a:t>
            </a:r>
          </a:p>
          <a:p>
            <a:r>
              <a:rPr lang="en-US" dirty="0" smtClean="0"/>
              <a:t>Can you predict survival probability</a:t>
            </a:r>
            <a:r>
              <a:rPr lang="en-US" baseline="0" dirty="0" smtClean="0"/>
              <a:t> of a 70 year old patient? </a:t>
            </a:r>
          </a:p>
          <a:p>
            <a:r>
              <a:rPr lang="en-US" dirty="0" smtClean="0"/>
              <a:t>Less than 0 probability..</a:t>
            </a:r>
            <a:r>
              <a:rPr lang="en-US" baseline="0" dirty="0" smtClean="0"/>
              <a:t>  Doesn’t make sense </a:t>
            </a:r>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203</a:t>
            </a:fld>
            <a:endParaRPr lang="en-US"/>
          </a:p>
        </p:txBody>
      </p:sp>
      <p:sp>
        <p:nvSpPr>
          <p:cNvPr id="5" name="Footer Placeholder 4"/>
          <p:cNvSpPr>
            <a:spLocks noGrp="1"/>
          </p:cNvSpPr>
          <p:nvPr>
            <p:ph type="ftr" sz="quarter" idx="11"/>
          </p:nvPr>
        </p:nvSpPr>
        <p:spPr/>
        <p:txBody>
          <a:bodyPr/>
          <a:lstStyle/>
          <a:p>
            <a:r>
              <a:rPr lang="en-US" smtClean="0"/>
              <a:t>Source</a:t>
            </a:r>
            <a:endParaRPr lang="en-US"/>
          </a:p>
        </p:txBody>
      </p:sp>
    </p:spTree>
    <p:extLst>
      <p:ext uri="{BB962C8B-B14F-4D97-AF65-F5344CB8AC3E}">
        <p14:creationId xmlns:p14="http://schemas.microsoft.com/office/powerpoint/2010/main" val="12716072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method should not be used if the data include more than one observation on any individual.</a:t>
            </a:r>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204</a:t>
            </a:fld>
            <a:endParaRPr lang="en-US"/>
          </a:p>
        </p:txBody>
      </p:sp>
    </p:spTree>
    <p:extLst>
      <p:ext uri="{BB962C8B-B14F-4D97-AF65-F5344CB8AC3E}">
        <p14:creationId xmlns:p14="http://schemas.microsoft.com/office/powerpoint/2010/main" val="612921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Misses often by</a:t>
            </a:r>
            <a:r>
              <a:rPr lang="en-US" baseline="0" dirty="0" smtClean="0"/>
              <a:t> a little bit </a:t>
            </a:r>
          </a:p>
          <a:p>
            <a:endParaRPr lang="en-US" baseline="0" dirty="0" smtClean="0"/>
          </a:p>
          <a:p>
            <a:r>
              <a:rPr lang="en-US" dirty="0" smtClean="0"/>
              <a:t>Is better than</a:t>
            </a:r>
            <a:r>
              <a:rPr lang="en-US" baseline="0" dirty="0" smtClean="0"/>
              <a:t> </a:t>
            </a:r>
          </a:p>
          <a:p>
            <a:endParaRPr lang="en-US" baseline="0" dirty="0" smtClean="0"/>
          </a:p>
          <a:p>
            <a:r>
              <a:rPr lang="en-US" baseline="0" dirty="0" smtClean="0"/>
              <a:t>A model that works perfectly most of the time, but occasionally is really bad</a:t>
            </a:r>
            <a:endParaRPr lang="en-US" dirty="0"/>
          </a:p>
        </p:txBody>
      </p:sp>
      <p:sp>
        <p:nvSpPr>
          <p:cNvPr id="4" name="Slide Number Placeholder 3"/>
          <p:cNvSpPr>
            <a:spLocks noGrp="1"/>
          </p:cNvSpPr>
          <p:nvPr>
            <p:ph type="sldNum" sz="quarter" idx="10"/>
          </p:nvPr>
        </p:nvSpPr>
        <p:spPr/>
        <p:txBody>
          <a:bodyPr/>
          <a:lstStyle/>
          <a:p>
            <a:fld id="{7D1DD61F-C45F-440C-B65A-A0C60FE9414D}" type="slidenum">
              <a:rPr lang="en-US" smtClean="0"/>
              <a:t>205</a:t>
            </a:fld>
            <a:endParaRPr lang="en-US"/>
          </a:p>
        </p:txBody>
      </p:sp>
    </p:spTree>
    <p:extLst>
      <p:ext uri="{BB962C8B-B14F-4D97-AF65-F5344CB8AC3E}">
        <p14:creationId xmlns:p14="http://schemas.microsoft.com/office/powerpoint/2010/main" val="1264494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9BCE58-287A-4F93-A5C9-9E0C4076F68E}" type="datetimeFigureOut">
              <a:rPr lang="en-US" smtClean="0"/>
              <a:t>2021-09-15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6822F-EDF5-4BAC-9885-F9CE64C278CB}" type="slidenum">
              <a:rPr lang="en-US" smtClean="0"/>
              <a:t>‹#›</a:t>
            </a:fld>
            <a:endParaRPr lang="en-US"/>
          </a:p>
        </p:txBody>
      </p:sp>
    </p:spTree>
    <p:extLst>
      <p:ext uri="{BB962C8B-B14F-4D97-AF65-F5344CB8AC3E}">
        <p14:creationId xmlns:p14="http://schemas.microsoft.com/office/powerpoint/2010/main" val="19669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2021-09-15</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80053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049BCE58-287A-4F93-A5C9-9E0C4076F68E}" type="datetimeFigureOut">
              <a:rPr lang="en-US" smtClean="0"/>
              <a:t>2021-09-15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566822F-EDF5-4BAC-9885-F9CE64C278CB}" type="slidenum">
              <a:rPr lang="en-US" smtClean="0"/>
              <a:t>‹#›</a:t>
            </a:fld>
            <a:endParaRPr lang="en-US"/>
          </a:p>
        </p:txBody>
      </p:sp>
    </p:spTree>
    <p:extLst>
      <p:ext uri="{BB962C8B-B14F-4D97-AF65-F5344CB8AC3E}">
        <p14:creationId xmlns:p14="http://schemas.microsoft.com/office/powerpoint/2010/main" val="1391585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2021-09-15</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5"/>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79257777"/>
      </p:ext>
    </p:extLst>
  </p:cSld>
  <p:clrMap bg1="dk1" tx1="lt1" bg2="dk2" tx2="lt2" accent1="accent1" accent2="accent2" accent3="accent3" accent4="accent4" accent5="accent5" accent6="accent6" hlink="hlink" folHlink="folHlink"/>
  <p:sldLayoutIdLst>
    <p:sldLayoutId id="2147483680" r:id="rId1"/>
    <p:sldLayoutId id="2147483679" r:id="rId2"/>
    <p:sldLayoutId id="2147483681" r:id="rId3"/>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1.wmf"/><Relationship Id="rId4" Type="http://schemas.openxmlformats.org/officeDocument/2006/relationships/oleObject" Target="../embeddings/oleObject1.bin"/></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4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data.library.virginia.edu/is-r-squared-useles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stat.cmu.edu/~cshalizi/mreg/15/"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97.jpeg"/></Relationships>
</file>

<file path=ppt/slides/_rels/slide20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gallery.shinyapps.io/collinearity/" TargetMode="Externa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208.jpeg"/></Relationships>
</file>

<file path=ppt/slides/_rels/slide21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tat.ethz.ch/R-manual/R-devel/library/datasets/html/mtcars.html" TargetMode="Externa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hyperlink" Target="https://www.statsmodels.org/dev/example_formulas.html#example-formulas--page-root"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258.jpeg"/><Relationship Id="rId4" Type="http://schemas.openxmlformats.org/officeDocument/2006/relationships/image" Target="../media/image257.png"/></Relationships>
</file>

<file path=ppt/slides/_rels/slide28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datacamp.com/projects/740" TargetMode="External"/><Relationship Id="rId2" Type="http://schemas.openxmlformats.org/officeDocument/2006/relationships/hyperlink" Target="https://projects.datacamp.com/projects/504" TargetMode="External"/><Relationship Id="rId1" Type="http://schemas.openxmlformats.org/officeDocument/2006/relationships/slideLayout" Target="../slideLayouts/slideLayout2.xml"/><Relationship Id="rId5" Type="http://schemas.openxmlformats.org/officeDocument/2006/relationships/hyperlink" Target="https://projects.datacamp.com/projects/646" TargetMode="External"/><Relationship Id="rId4" Type="http://schemas.openxmlformats.org/officeDocument/2006/relationships/hyperlink" Target="https://learn.datacamp.com/projects/558"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learn.datacamp.com/projects/558"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gallery.shinyapps.io/simple_regression/"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to open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90227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Anything wrong?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9755" y="2633551"/>
            <a:ext cx="11212490" cy="1590897"/>
          </a:xfrm>
          <a:prstGeom prst="rect">
            <a:avLst/>
          </a:prstGeom>
        </p:spPr>
      </p:pic>
    </p:spTree>
    <p:extLst>
      <p:ext uri="{BB962C8B-B14F-4D97-AF65-F5344CB8AC3E}">
        <p14:creationId xmlns:p14="http://schemas.microsoft.com/office/powerpoint/2010/main" val="12235722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models are helpful because they filter out noise (a map of New York is helpful for navigating the city in part because of all of the detail it </a:t>
            </a:r>
            <a:r>
              <a:rPr lang="en-US" i="1" dirty="0"/>
              <a:t>omits</a:t>
            </a:r>
            <a:r>
              <a:rPr lang="en-US" dirty="0"/>
              <a:t>). But an over-simplified model can also filter out some signal too, so in a data-rich and high signal-to-noise environment, you would not want to use an unnecessarily small model. Simplicity, however, can be a virtue when signal-to-noise is low, where the benefit of filtering out noise might outweigh the cost of missing some signal. </a:t>
            </a:r>
          </a:p>
        </p:txBody>
      </p:sp>
    </p:spTree>
    <p:extLst>
      <p:ext uri="{BB962C8B-B14F-4D97-AF65-F5344CB8AC3E}">
        <p14:creationId xmlns:p14="http://schemas.microsoft.com/office/powerpoint/2010/main" val="10113653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Datacamp</a:t>
            </a:r>
            <a:r>
              <a:rPr lang="en-US" dirty="0" smtClean="0"/>
              <a:t> supervised learning with </a:t>
            </a:r>
            <a:r>
              <a:rPr lang="en-US" dirty="0" err="1" smtClean="0"/>
              <a:t>sickit</a:t>
            </a:r>
            <a:r>
              <a:rPr lang="en-US" dirty="0" smtClean="0"/>
              <a:t> learn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59003" y="2052918"/>
            <a:ext cx="7535327" cy="4591691"/>
          </a:xfrm>
          <a:prstGeom prst="rect">
            <a:avLst/>
          </a:prstGeom>
        </p:spPr>
      </p:pic>
    </p:spTree>
    <p:extLst>
      <p:ext uri="{BB962C8B-B14F-4D97-AF65-F5344CB8AC3E}">
        <p14:creationId xmlns:p14="http://schemas.microsoft.com/office/powerpoint/2010/main" val="14131365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04521" y="1209365"/>
            <a:ext cx="7582958" cy="4439270"/>
          </a:xfrm>
          <a:prstGeom prst="rect">
            <a:avLst/>
          </a:prstGeom>
        </p:spPr>
      </p:pic>
    </p:spTree>
    <p:extLst>
      <p:ext uri="{BB962C8B-B14F-4D97-AF65-F5344CB8AC3E}">
        <p14:creationId xmlns:p14="http://schemas.microsoft.com/office/powerpoint/2010/main" val="1088579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Lasso and ridge regression </a:t>
            </a:r>
            <a:endParaRPr lang="en-US" dirty="0"/>
          </a:p>
        </p:txBody>
      </p:sp>
      <p:sp>
        <p:nvSpPr>
          <p:cNvPr id="3" name="Content Placeholder 2"/>
          <p:cNvSpPr>
            <a:spLocks noGrp="1"/>
          </p:cNvSpPr>
          <p:nvPr>
            <p:ph idx="1"/>
          </p:nvPr>
        </p:nvSpPr>
        <p:spPr/>
        <p:txBody>
          <a:bodyPr/>
          <a:lstStyle/>
          <a:p>
            <a:r>
              <a:rPr lang="en-US" dirty="0" smtClean="0"/>
              <a:t>Get a better source than the </a:t>
            </a:r>
            <a:r>
              <a:rPr lang="en-US" dirty="0" err="1" smtClean="0"/>
              <a:t>datacamp</a:t>
            </a:r>
            <a:r>
              <a:rPr lang="en-US" dirty="0" smtClean="0"/>
              <a:t> course </a:t>
            </a:r>
            <a:endParaRPr lang="en-US" dirty="0"/>
          </a:p>
        </p:txBody>
      </p:sp>
    </p:spTree>
    <p:extLst>
      <p:ext uri="{BB962C8B-B14F-4D97-AF65-F5344CB8AC3E}">
        <p14:creationId xmlns:p14="http://schemas.microsoft.com/office/powerpoint/2010/main" val="23792991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Imbalance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17652" y="2860631"/>
            <a:ext cx="6981570" cy="1169502"/>
          </a:xfrm>
          <a:prstGeom prst="rect">
            <a:avLst/>
          </a:prstGeom>
        </p:spPr>
      </p:pic>
    </p:spTree>
    <p:extLst>
      <p:ext uri="{BB962C8B-B14F-4D97-AF65-F5344CB8AC3E}">
        <p14:creationId xmlns:p14="http://schemas.microsoft.com/office/powerpoint/2010/main" val="6081880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model?</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smtClean="0"/>
          </a:p>
          <a:p>
            <a:endParaRPr lang="en-US" dirty="0"/>
          </a:p>
          <a:p>
            <a:endParaRPr lang="en-US" dirty="0" smtClean="0"/>
          </a:p>
          <a:p>
            <a:r>
              <a:rPr lang="en-US" dirty="0" smtClean="0"/>
              <a:t>Why not?</a:t>
            </a:r>
            <a:endParaRPr lang="en-US" dirty="0"/>
          </a:p>
        </p:txBody>
      </p:sp>
      <p:pic>
        <p:nvPicPr>
          <p:cNvPr id="4" name="Picture 3"/>
          <p:cNvPicPr>
            <a:picLocks noChangeAspect="1"/>
          </p:cNvPicPr>
          <p:nvPr/>
        </p:nvPicPr>
        <p:blipFill>
          <a:blip r:embed="rId2"/>
          <a:stretch>
            <a:fillRect/>
          </a:stretch>
        </p:blipFill>
        <p:spPr>
          <a:xfrm>
            <a:off x="3746393" y="2835766"/>
            <a:ext cx="2372056" cy="543001"/>
          </a:xfrm>
          <a:prstGeom prst="rect">
            <a:avLst/>
          </a:prstGeom>
        </p:spPr>
      </p:pic>
      <p:pic>
        <p:nvPicPr>
          <p:cNvPr id="5" name="Picture 4"/>
          <p:cNvPicPr>
            <a:picLocks noChangeAspect="1"/>
          </p:cNvPicPr>
          <p:nvPr/>
        </p:nvPicPr>
        <p:blipFill>
          <a:blip r:embed="rId3"/>
          <a:stretch>
            <a:fillRect/>
          </a:stretch>
        </p:blipFill>
        <p:spPr>
          <a:xfrm>
            <a:off x="6888596" y="2835766"/>
            <a:ext cx="2391109" cy="552527"/>
          </a:xfrm>
          <a:prstGeom prst="rect">
            <a:avLst/>
          </a:prstGeom>
        </p:spPr>
      </p:pic>
    </p:spTree>
    <p:extLst>
      <p:ext uri="{BB962C8B-B14F-4D97-AF65-F5344CB8AC3E}">
        <p14:creationId xmlns:p14="http://schemas.microsoft.com/office/powerpoint/2010/main" val="988832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19075" y="2785973"/>
            <a:ext cx="5553850" cy="1286054"/>
          </a:xfrm>
          <a:prstGeom prst="rect">
            <a:avLst/>
          </a:prstGeom>
        </p:spPr>
      </p:pic>
    </p:spTree>
    <p:extLst>
      <p:ext uri="{BB962C8B-B14F-4D97-AF65-F5344CB8AC3E}">
        <p14:creationId xmlns:p14="http://schemas.microsoft.com/office/powerpoint/2010/main" val="3144997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17535" y="4449174"/>
            <a:ext cx="7983064" cy="838317"/>
          </a:xfrm>
          <a:prstGeom prst="rect">
            <a:avLst/>
          </a:prstGeom>
        </p:spPr>
      </p:pic>
      <p:pic>
        <p:nvPicPr>
          <p:cNvPr id="5" name="Picture 4"/>
          <p:cNvPicPr>
            <a:picLocks noChangeAspect="1"/>
          </p:cNvPicPr>
          <p:nvPr/>
        </p:nvPicPr>
        <p:blipFill>
          <a:blip r:embed="rId3"/>
          <a:stretch>
            <a:fillRect/>
          </a:stretch>
        </p:blipFill>
        <p:spPr>
          <a:xfrm>
            <a:off x="1098985" y="3183467"/>
            <a:ext cx="2928653" cy="851503"/>
          </a:xfrm>
          <a:prstGeom prst="rect">
            <a:avLst/>
          </a:prstGeom>
        </p:spPr>
      </p:pic>
    </p:spTree>
    <p:extLst>
      <p:ext uri="{BB962C8B-B14F-4D97-AF65-F5344CB8AC3E}">
        <p14:creationId xmlns:p14="http://schemas.microsoft.com/office/powerpoint/2010/main" val="39982459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38128" y="2421468"/>
            <a:ext cx="5740833" cy="934554"/>
          </a:xfrm>
          <a:prstGeom prst="rect">
            <a:avLst/>
          </a:prstGeom>
        </p:spPr>
      </p:pic>
      <p:pic>
        <p:nvPicPr>
          <p:cNvPr id="5" name="Picture 4"/>
          <p:cNvPicPr>
            <a:picLocks noChangeAspect="1"/>
          </p:cNvPicPr>
          <p:nvPr/>
        </p:nvPicPr>
        <p:blipFill>
          <a:blip r:embed="rId3"/>
          <a:stretch>
            <a:fillRect/>
          </a:stretch>
        </p:blipFill>
        <p:spPr>
          <a:xfrm>
            <a:off x="1838157" y="4192525"/>
            <a:ext cx="8211696" cy="609685"/>
          </a:xfrm>
          <a:prstGeom prst="rect">
            <a:avLst/>
          </a:prstGeom>
        </p:spPr>
      </p:pic>
    </p:spTree>
    <p:extLst>
      <p:ext uri="{BB962C8B-B14F-4D97-AF65-F5344CB8AC3E}">
        <p14:creationId xmlns:p14="http://schemas.microsoft.com/office/powerpoint/2010/main" val="24635313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2888" y="2052918"/>
            <a:ext cx="7401958" cy="3696216"/>
          </a:xfrm>
          <a:prstGeom prst="rect">
            <a:avLst/>
          </a:prstGeom>
        </p:spPr>
      </p:pic>
    </p:spTree>
    <p:extLst>
      <p:ext uri="{BB962C8B-B14F-4D97-AF65-F5344CB8AC3E}">
        <p14:creationId xmlns:p14="http://schemas.microsoft.com/office/powerpoint/2010/main" val="3149104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 </a:t>
            </a:r>
            <a:endParaRPr lang="en-US" dirty="0"/>
          </a:p>
        </p:txBody>
      </p:sp>
      <p:sp>
        <p:nvSpPr>
          <p:cNvPr id="3" name="Content Placeholder 2"/>
          <p:cNvSpPr>
            <a:spLocks noGrp="1"/>
          </p:cNvSpPr>
          <p:nvPr>
            <p:ph idx="1"/>
          </p:nvPr>
        </p:nvSpPr>
        <p:spPr/>
        <p:txBody>
          <a:bodyPr/>
          <a:lstStyle/>
          <a:p>
            <a:r>
              <a:rPr lang="en-US" dirty="0" smtClean="0"/>
              <a:t>Next session: </a:t>
            </a:r>
          </a:p>
          <a:p>
            <a:endParaRPr lang="en-US" dirty="0"/>
          </a:p>
          <a:p>
            <a:r>
              <a:rPr lang="en-US" dirty="0" smtClean="0"/>
              <a:t>SAT OR SUN    6 PM </a:t>
            </a:r>
          </a:p>
          <a:p>
            <a:pPr marL="0" indent="0">
              <a:buNone/>
            </a:pPr>
            <a:endParaRPr lang="en-US" dirty="0"/>
          </a:p>
        </p:txBody>
      </p:sp>
    </p:spTree>
    <p:extLst>
      <p:ext uri="{BB962C8B-B14F-4D97-AF65-F5344CB8AC3E}">
        <p14:creationId xmlns:p14="http://schemas.microsoft.com/office/powerpoint/2010/main" val="10711923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28257" y="1056944"/>
            <a:ext cx="8135485" cy="4744112"/>
          </a:xfrm>
          <a:prstGeom prst="rect">
            <a:avLst/>
          </a:prstGeom>
        </p:spPr>
      </p:pic>
    </p:spTree>
    <p:extLst>
      <p:ext uri="{BB962C8B-B14F-4D97-AF65-F5344CB8AC3E}">
        <p14:creationId xmlns:p14="http://schemas.microsoft.com/office/powerpoint/2010/main" val="2528351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logistic regression</a:t>
            </a:r>
            <a:endParaRPr lang="en-US" dirty="0"/>
          </a:p>
        </p:txBody>
      </p:sp>
      <p:sp>
        <p:nvSpPr>
          <p:cNvPr id="5" name="Content Placeholder 4"/>
          <p:cNvSpPr>
            <a:spLocks noGrp="1"/>
          </p:cNvSpPr>
          <p:nvPr>
            <p:ph idx="1"/>
          </p:nvPr>
        </p:nvSpPr>
        <p:spPr/>
        <p:txBody>
          <a:bodyPr/>
          <a:lstStyle/>
          <a:p>
            <a:r>
              <a:rPr lang="en-US" dirty="0" smtClean="0"/>
              <a:t>Odds vs probability </a:t>
            </a:r>
            <a:endParaRPr lang="en-US" dirty="0"/>
          </a:p>
        </p:txBody>
      </p:sp>
      <p:pic>
        <p:nvPicPr>
          <p:cNvPr id="6" name="Picture 5"/>
          <p:cNvPicPr>
            <a:picLocks noChangeAspect="1"/>
          </p:cNvPicPr>
          <p:nvPr/>
        </p:nvPicPr>
        <p:blipFill>
          <a:blip r:embed="rId2"/>
          <a:stretch>
            <a:fillRect/>
          </a:stretch>
        </p:blipFill>
        <p:spPr>
          <a:xfrm>
            <a:off x="5215385" y="2219060"/>
            <a:ext cx="5458587" cy="1895740"/>
          </a:xfrm>
          <a:prstGeom prst="rect">
            <a:avLst/>
          </a:prstGeom>
        </p:spPr>
      </p:pic>
      <p:pic>
        <p:nvPicPr>
          <p:cNvPr id="7" name="Picture 6"/>
          <p:cNvPicPr>
            <a:picLocks noChangeAspect="1"/>
          </p:cNvPicPr>
          <p:nvPr/>
        </p:nvPicPr>
        <p:blipFill>
          <a:blip r:embed="rId3"/>
          <a:stretch>
            <a:fillRect/>
          </a:stretch>
        </p:blipFill>
        <p:spPr>
          <a:xfrm>
            <a:off x="1202919" y="4617497"/>
            <a:ext cx="8211696" cy="1600423"/>
          </a:xfrm>
          <a:prstGeom prst="rect">
            <a:avLst/>
          </a:prstGeom>
        </p:spPr>
      </p:pic>
    </p:spTree>
    <p:extLst>
      <p:ext uri="{BB962C8B-B14F-4D97-AF65-F5344CB8AC3E}">
        <p14:creationId xmlns:p14="http://schemas.microsoft.com/office/powerpoint/2010/main" val="20929394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9002381" cy="4448796"/>
          </a:xfrm>
          <a:prstGeom prst="rect">
            <a:avLst/>
          </a:prstGeom>
        </p:spPr>
      </p:pic>
    </p:spTree>
    <p:extLst>
      <p:ext uri="{BB962C8B-B14F-4D97-AF65-F5344CB8AC3E}">
        <p14:creationId xmlns:p14="http://schemas.microsoft.com/office/powerpoint/2010/main" val="32720765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64904" y="895724"/>
            <a:ext cx="6884020" cy="5962276"/>
          </a:xfrm>
          <a:prstGeom prst="rect">
            <a:avLst/>
          </a:prstGeom>
        </p:spPr>
      </p:pic>
    </p:spTree>
    <p:extLst>
      <p:ext uri="{BB962C8B-B14F-4D97-AF65-F5344CB8AC3E}">
        <p14:creationId xmlns:p14="http://schemas.microsoft.com/office/powerpoint/2010/main" val="2722022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assymetry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86198" y="3527660"/>
            <a:ext cx="11217522" cy="1571844"/>
          </a:xfrm>
          <a:prstGeom prst="rect">
            <a:avLst/>
          </a:prstGeom>
        </p:spPr>
      </p:pic>
    </p:spTree>
    <p:extLst>
      <p:ext uri="{BB962C8B-B14F-4D97-AF65-F5344CB8AC3E}">
        <p14:creationId xmlns:p14="http://schemas.microsoft.com/office/powerpoint/2010/main" val="345016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the log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2837" y="3379304"/>
            <a:ext cx="10324244" cy="2099315"/>
          </a:xfrm>
          <a:prstGeom prst="rect">
            <a:avLst/>
          </a:prstGeom>
        </p:spPr>
      </p:pic>
    </p:spTree>
    <p:extLst>
      <p:ext uri="{BB962C8B-B14F-4D97-AF65-F5344CB8AC3E}">
        <p14:creationId xmlns:p14="http://schemas.microsoft.com/office/powerpoint/2010/main" val="29630617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05879" y="3494871"/>
            <a:ext cx="7614688" cy="1986893"/>
          </a:xfrm>
          <a:prstGeom prst="rect">
            <a:avLst/>
          </a:prstGeom>
        </p:spPr>
      </p:pic>
    </p:spTree>
    <p:extLst>
      <p:ext uri="{BB962C8B-B14F-4D97-AF65-F5344CB8AC3E}">
        <p14:creationId xmlns:p14="http://schemas.microsoft.com/office/powerpoint/2010/main" val="16579019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 ratio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03744" y="2924009"/>
            <a:ext cx="5582429" cy="2381582"/>
          </a:xfrm>
          <a:prstGeom prst="rect">
            <a:avLst/>
          </a:prstGeom>
        </p:spPr>
      </p:pic>
    </p:spTree>
    <p:extLst>
      <p:ext uri="{BB962C8B-B14F-4D97-AF65-F5344CB8AC3E}">
        <p14:creationId xmlns:p14="http://schemas.microsoft.com/office/powerpoint/2010/main" val="38238352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74954" y="3162167"/>
            <a:ext cx="7240010" cy="1905266"/>
          </a:xfrm>
          <a:prstGeom prst="rect">
            <a:avLst/>
          </a:prstGeom>
        </p:spPr>
      </p:pic>
    </p:spTree>
    <p:extLst>
      <p:ext uri="{BB962C8B-B14F-4D97-AF65-F5344CB8AC3E}">
        <p14:creationId xmlns:p14="http://schemas.microsoft.com/office/powerpoint/2010/main" val="8660019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37916" y="2590683"/>
            <a:ext cx="7116168" cy="1676634"/>
          </a:xfrm>
          <a:prstGeom prst="rect">
            <a:avLst/>
          </a:prstGeom>
        </p:spPr>
      </p:pic>
    </p:spTree>
    <p:extLst>
      <p:ext uri="{BB962C8B-B14F-4D97-AF65-F5344CB8AC3E}">
        <p14:creationId xmlns:p14="http://schemas.microsoft.com/office/powerpoint/2010/main" val="144368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Storks Deliver Babies (p  0.008)</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1281" y="2881313"/>
            <a:ext cx="1847850" cy="2466975"/>
          </a:xfrm>
        </p:spPr>
      </p:pic>
      <p:pic>
        <p:nvPicPr>
          <p:cNvPr id="5" name="Picture 4"/>
          <p:cNvPicPr>
            <a:picLocks noChangeAspect="1"/>
          </p:cNvPicPr>
          <p:nvPr/>
        </p:nvPicPr>
        <p:blipFill>
          <a:blip r:embed="rId4"/>
          <a:stretch>
            <a:fillRect/>
          </a:stretch>
        </p:blipFill>
        <p:spPr>
          <a:xfrm>
            <a:off x="1827759" y="1828800"/>
            <a:ext cx="8534400" cy="3962400"/>
          </a:xfrm>
          <a:prstGeom prst="rect">
            <a:avLst/>
          </a:prstGeom>
        </p:spPr>
      </p:pic>
      <p:sp>
        <p:nvSpPr>
          <p:cNvPr id="7" name="TextBox 6"/>
          <p:cNvSpPr txBox="1"/>
          <p:nvPr/>
        </p:nvSpPr>
        <p:spPr>
          <a:xfrm>
            <a:off x="2971800" y="5791200"/>
            <a:ext cx="1752600" cy="369332"/>
          </a:xfrm>
          <a:prstGeom prst="rect">
            <a:avLst/>
          </a:prstGeom>
          <a:noFill/>
        </p:spPr>
        <p:txBody>
          <a:bodyPr wrap="square" rtlCol="0">
            <a:spAutoFit/>
          </a:bodyPr>
          <a:lstStyle/>
          <a:p>
            <a:r>
              <a:rPr lang="en-US" dirty="0"/>
              <a:t> </a:t>
            </a:r>
            <a:r>
              <a:rPr lang="en-US" b="1" dirty="0"/>
              <a:t>r = 0.62</a:t>
            </a:r>
          </a:p>
        </p:txBody>
      </p:sp>
      <p:pic>
        <p:nvPicPr>
          <p:cNvPr id="6" name="Picture 5"/>
          <p:cNvPicPr>
            <a:picLocks noChangeAspect="1"/>
          </p:cNvPicPr>
          <p:nvPr/>
        </p:nvPicPr>
        <p:blipFill>
          <a:blip r:embed="rId5"/>
          <a:stretch>
            <a:fillRect/>
          </a:stretch>
        </p:blipFill>
        <p:spPr>
          <a:xfrm>
            <a:off x="10185823" y="4391025"/>
            <a:ext cx="1847850" cy="2466975"/>
          </a:xfrm>
          <a:prstGeom prst="rect">
            <a:avLst/>
          </a:prstGeom>
        </p:spPr>
      </p:pic>
      <p:pic>
        <p:nvPicPr>
          <p:cNvPr id="7172" name="Picture 4" descr="Storks review - Den of Gee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225" y="1899290"/>
            <a:ext cx="2504508" cy="140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8728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33153" y="2557341"/>
            <a:ext cx="7125694" cy="1743318"/>
          </a:xfrm>
          <a:prstGeom prst="rect">
            <a:avLst/>
          </a:prstGeom>
        </p:spPr>
      </p:pic>
    </p:spTree>
    <p:extLst>
      <p:ext uri="{BB962C8B-B14F-4D97-AF65-F5344CB8AC3E}">
        <p14:creationId xmlns:p14="http://schemas.microsoft.com/office/powerpoint/2010/main" val="6862045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14100" y="2566867"/>
            <a:ext cx="7163800" cy="1724266"/>
          </a:xfrm>
          <a:prstGeom prst="rect">
            <a:avLst/>
          </a:prstGeom>
        </p:spPr>
      </p:pic>
    </p:spTree>
    <p:extLst>
      <p:ext uri="{BB962C8B-B14F-4D97-AF65-F5344CB8AC3E}">
        <p14:creationId xmlns:p14="http://schemas.microsoft.com/office/powerpoint/2010/main" val="29466202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a:t>
            </a:r>
            <a:endParaRPr lang="en-US" dirty="0"/>
          </a:p>
        </p:txBody>
      </p:sp>
      <p:sp>
        <p:nvSpPr>
          <p:cNvPr id="3" name="Content Placeholder 2"/>
          <p:cNvSpPr>
            <a:spLocks noGrp="1"/>
          </p:cNvSpPr>
          <p:nvPr>
            <p:ph idx="1"/>
          </p:nvPr>
        </p:nvSpPr>
        <p:spPr/>
        <p:txBody>
          <a:bodyPr/>
          <a:lstStyle/>
          <a:p>
            <a:r>
              <a:rPr lang="en-US" dirty="0" smtClean="0"/>
              <a:t>Cut-off of 0.5 </a:t>
            </a:r>
          </a:p>
          <a:p>
            <a:r>
              <a:rPr lang="en-US" dirty="0" smtClean="0"/>
              <a:t>Same of KNN </a:t>
            </a:r>
          </a:p>
          <a:p>
            <a:endParaRPr lang="en-US" dirty="0"/>
          </a:p>
          <a:p>
            <a:r>
              <a:rPr lang="en-US" dirty="0" smtClean="0"/>
              <a:t>But we can modify the cut-off </a:t>
            </a:r>
            <a:endParaRPr lang="en-US" dirty="0"/>
          </a:p>
        </p:txBody>
      </p:sp>
    </p:spTree>
    <p:extLst>
      <p:ext uri="{BB962C8B-B14F-4D97-AF65-F5344CB8AC3E}">
        <p14:creationId xmlns:p14="http://schemas.microsoft.com/office/powerpoint/2010/main" val="34033961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ROC</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85182" y="1339887"/>
            <a:ext cx="6982799" cy="5249008"/>
          </a:xfrm>
          <a:prstGeom prst="rect">
            <a:avLst/>
          </a:prstGeom>
        </p:spPr>
      </p:pic>
    </p:spTree>
    <p:extLst>
      <p:ext uri="{BB962C8B-B14F-4D97-AF65-F5344CB8AC3E}">
        <p14:creationId xmlns:p14="http://schemas.microsoft.com/office/powerpoint/2010/main" val="10866035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95177" y="1152983"/>
            <a:ext cx="6906589" cy="5249008"/>
          </a:xfrm>
          <a:prstGeom prst="rect">
            <a:avLst/>
          </a:prstGeom>
        </p:spPr>
      </p:pic>
    </p:spTree>
    <p:extLst>
      <p:ext uri="{BB962C8B-B14F-4D97-AF65-F5344CB8AC3E}">
        <p14:creationId xmlns:p14="http://schemas.microsoft.com/office/powerpoint/2010/main" val="15949522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351" y="1596691"/>
            <a:ext cx="5993982" cy="4791744"/>
          </a:xfrm>
          <a:prstGeom prst="rect">
            <a:avLst/>
          </a:prstGeom>
        </p:spPr>
      </p:pic>
      <p:pic>
        <p:nvPicPr>
          <p:cNvPr id="5" name="Picture 4"/>
          <p:cNvPicPr>
            <a:picLocks noChangeAspect="1"/>
          </p:cNvPicPr>
          <p:nvPr/>
        </p:nvPicPr>
        <p:blipFill>
          <a:blip r:embed="rId3"/>
          <a:stretch>
            <a:fillRect/>
          </a:stretch>
        </p:blipFill>
        <p:spPr>
          <a:xfrm>
            <a:off x="6238044" y="1587165"/>
            <a:ext cx="5953956" cy="4801270"/>
          </a:xfrm>
          <a:prstGeom prst="rect">
            <a:avLst/>
          </a:prstGeom>
        </p:spPr>
      </p:pic>
    </p:spTree>
    <p:extLst>
      <p:ext uri="{BB962C8B-B14F-4D97-AF65-F5344CB8AC3E}">
        <p14:creationId xmlns:p14="http://schemas.microsoft.com/office/powerpoint/2010/main" val="2559584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98134" y="2409619"/>
            <a:ext cx="7434180" cy="3838780"/>
          </a:xfrm>
          <a:prstGeom prst="rect">
            <a:avLst/>
          </a:prstGeom>
        </p:spPr>
      </p:pic>
    </p:spTree>
    <p:extLst>
      <p:ext uri="{BB962C8B-B14F-4D97-AF65-F5344CB8AC3E}">
        <p14:creationId xmlns:p14="http://schemas.microsoft.com/office/powerpoint/2010/main" val="947320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Precision recall curve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3791" y="1990289"/>
            <a:ext cx="6068272" cy="3934374"/>
          </a:xfrm>
          <a:prstGeom prst="rect">
            <a:avLst/>
          </a:prstGeom>
        </p:spPr>
      </p:pic>
      <p:pic>
        <p:nvPicPr>
          <p:cNvPr id="5" name="Picture 4"/>
          <p:cNvPicPr>
            <a:picLocks noChangeAspect="1"/>
          </p:cNvPicPr>
          <p:nvPr/>
        </p:nvPicPr>
        <p:blipFill>
          <a:blip r:embed="rId4"/>
          <a:stretch>
            <a:fillRect/>
          </a:stretch>
        </p:blipFill>
        <p:spPr>
          <a:xfrm>
            <a:off x="6637866" y="1746125"/>
            <a:ext cx="5300133" cy="4809065"/>
          </a:xfrm>
          <a:prstGeom prst="rect">
            <a:avLst/>
          </a:prstGeom>
        </p:spPr>
      </p:pic>
    </p:spTree>
    <p:extLst>
      <p:ext uri="{BB962C8B-B14F-4D97-AF65-F5344CB8AC3E}">
        <p14:creationId xmlns:p14="http://schemas.microsoft.com/office/powerpoint/2010/main" val="294586113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81453" y="667029"/>
            <a:ext cx="4858428" cy="1286054"/>
          </a:xfrm>
          <a:prstGeom prst="rect">
            <a:avLst/>
          </a:prstGeom>
        </p:spPr>
      </p:pic>
      <p:pic>
        <p:nvPicPr>
          <p:cNvPr id="6" name="Picture 5"/>
          <p:cNvPicPr>
            <a:picLocks noChangeAspect="1"/>
          </p:cNvPicPr>
          <p:nvPr/>
        </p:nvPicPr>
        <p:blipFill>
          <a:blip r:embed="rId4"/>
          <a:stretch>
            <a:fillRect/>
          </a:stretch>
        </p:blipFill>
        <p:spPr>
          <a:xfrm>
            <a:off x="1696033" y="3047552"/>
            <a:ext cx="6801799" cy="3200847"/>
          </a:xfrm>
          <a:prstGeom prst="rect">
            <a:avLst/>
          </a:prstGeom>
        </p:spPr>
      </p:pic>
    </p:spTree>
    <p:extLst>
      <p:ext uri="{BB962C8B-B14F-4D97-AF65-F5344CB8AC3E}">
        <p14:creationId xmlns:p14="http://schemas.microsoft.com/office/powerpoint/2010/main" val="29374856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pic>
        <p:nvPicPr>
          <p:cNvPr id="1026" name="Picture 2" descr="man standing between park vehicle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128440" y="2011363"/>
            <a:ext cx="5933533" cy="420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7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Spurious correlations</a:t>
            </a:r>
            <a:endParaRPr lang="en-US" dirty="0"/>
          </a:p>
        </p:txBody>
      </p:sp>
      <p:sp>
        <p:nvSpPr>
          <p:cNvPr id="3" name="Content Placeholder 2"/>
          <p:cNvSpPr>
            <a:spLocks noGrp="1"/>
          </p:cNvSpPr>
          <p:nvPr>
            <p:ph idx="1"/>
          </p:nvPr>
        </p:nvSpPr>
        <p:spPr/>
        <p:txBody>
          <a:bodyPr/>
          <a:lstStyle/>
          <a:p>
            <a:r>
              <a:rPr lang="en-US" dirty="0"/>
              <a:t>http://www.tylervigen.com/spurious-correlations</a:t>
            </a:r>
          </a:p>
        </p:txBody>
      </p:sp>
    </p:spTree>
    <p:extLst>
      <p:ext uri="{BB962C8B-B14F-4D97-AF65-F5344CB8AC3E}">
        <p14:creationId xmlns:p14="http://schemas.microsoft.com/office/powerpoint/2010/main" val="367000319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99967" y="1732919"/>
            <a:ext cx="6697010" cy="4515480"/>
          </a:xfrm>
          <a:prstGeom prst="rect">
            <a:avLst/>
          </a:prstGeom>
        </p:spPr>
      </p:pic>
    </p:spTree>
    <p:extLst>
      <p:ext uri="{BB962C8B-B14F-4D97-AF65-F5344CB8AC3E}">
        <p14:creationId xmlns:p14="http://schemas.microsoft.com/office/powerpoint/2010/main" val="36295272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312" y="1845286"/>
            <a:ext cx="6963747" cy="4610743"/>
          </a:xfrm>
          <a:prstGeom prst="rect">
            <a:avLst/>
          </a:prstGeom>
        </p:spPr>
      </p:pic>
    </p:spTree>
    <p:extLst>
      <p:ext uri="{BB962C8B-B14F-4D97-AF65-F5344CB8AC3E}">
        <p14:creationId xmlns:p14="http://schemas.microsoft.com/office/powerpoint/2010/main" val="9210361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14169" y="1562846"/>
            <a:ext cx="6354062" cy="4477375"/>
          </a:xfrm>
          <a:prstGeom prst="rect">
            <a:avLst/>
          </a:prstGeom>
        </p:spPr>
      </p:pic>
    </p:spTree>
    <p:extLst>
      <p:ext uri="{BB962C8B-B14F-4D97-AF65-F5344CB8AC3E}">
        <p14:creationId xmlns:p14="http://schemas.microsoft.com/office/powerpoint/2010/main" val="15919819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3363" y="1837708"/>
            <a:ext cx="6973273" cy="4410691"/>
          </a:xfrm>
          <a:prstGeom prst="rect">
            <a:avLst/>
          </a:prstGeom>
        </p:spPr>
      </p:pic>
    </p:spTree>
    <p:extLst>
      <p:ext uri="{BB962C8B-B14F-4D97-AF65-F5344CB8AC3E}">
        <p14:creationId xmlns:p14="http://schemas.microsoft.com/office/powerpoint/2010/main" val="30106491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Randomized search CV</a:t>
            </a:r>
            <a:endParaRPr lang="en-US" dirty="0"/>
          </a:p>
        </p:txBody>
      </p:sp>
      <p:sp>
        <p:nvSpPr>
          <p:cNvPr id="4" name="Rectangle 1"/>
          <p:cNvSpPr>
            <a:spLocks noGrp="1" noChangeArrowheads="1"/>
          </p:cNvSpPr>
          <p:nvPr>
            <p:ph idx="1"/>
          </p:nvPr>
        </p:nvSpPr>
        <p:spPr bwMode="auto">
          <a:xfrm>
            <a:off x="5550109" y="4012159"/>
            <a:ext cx="529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7457" tIns="0" rIns="34914"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8300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Holding out a test set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18887" y="2237814"/>
            <a:ext cx="7659169" cy="4010585"/>
          </a:xfrm>
          <a:prstGeom prst="rect">
            <a:avLst/>
          </a:prstGeom>
        </p:spPr>
      </p:pic>
    </p:spTree>
    <p:extLst>
      <p:ext uri="{BB962C8B-B14F-4D97-AF65-F5344CB8AC3E}">
        <p14:creationId xmlns:p14="http://schemas.microsoft.com/office/powerpoint/2010/main" val="17319171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 case study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73311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33203" y="3221460"/>
            <a:ext cx="7430537" cy="2400635"/>
          </a:xfrm>
          <a:prstGeom prst="rect">
            <a:avLst/>
          </a:prstGeom>
        </p:spPr>
      </p:pic>
    </p:spTree>
    <p:extLst>
      <p:ext uri="{BB962C8B-B14F-4D97-AF65-F5344CB8AC3E}">
        <p14:creationId xmlns:p14="http://schemas.microsoft.com/office/powerpoint/2010/main" val="2630429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56968" y="1780945"/>
            <a:ext cx="7078063" cy="3296110"/>
          </a:xfrm>
          <a:prstGeom prst="rect">
            <a:avLst/>
          </a:prstGeom>
        </p:spPr>
      </p:pic>
    </p:spTree>
    <p:extLst>
      <p:ext uri="{BB962C8B-B14F-4D97-AF65-F5344CB8AC3E}">
        <p14:creationId xmlns:p14="http://schemas.microsoft.com/office/powerpoint/2010/main" val="2263477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the correlation</a:t>
            </a:r>
            <a:endParaRPr lang="en-US" dirty="0"/>
          </a:p>
        </p:txBody>
      </p:sp>
      <p:sp>
        <p:nvSpPr>
          <p:cNvPr id="3" name="Content Placeholder 2"/>
          <p:cNvSpPr>
            <a:spLocks noGrp="1"/>
          </p:cNvSpPr>
          <p:nvPr>
            <p:ph idx="1"/>
          </p:nvPr>
        </p:nvSpPr>
        <p:spPr/>
        <p:txBody>
          <a:bodyPr/>
          <a:lstStyle/>
          <a:p>
            <a:r>
              <a:rPr lang="en-US" dirty="0"/>
              <a:t>https://statistics.calpoly.edu/shiny</a:t>
            </a:r>
          </a:p>
        </p:txBody>
      </p:sp>
    </p:spTree>
    <p:extLst>
      <p:ext uri="{BB962C8B-B14F-4D97-AF65-F5344CB8AC3E}">
        <p14:creationId xmlns:p14="http://schemas.microsoft.com/office/powerpoint/2010/main" val="340752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Simpsons paradox</a:t>
            </a:r>
            <a:endParaRPr lang="en-US" dirty="0"/>
          </a:p>
        </p:txBody>
      </p:sp>
      <p:sp>
        <p:nvSpPr>
          <p:cNvPr id="3" name="Content Placeholder 2"/>
          <p:cNvSpPr>
            <a:spLocks noGrp="1"/>
          </p:cNvSpPr>
          <p:nvPr>
            <p:ph idx="1"/>
          </p:nvPr>
        </p:nvSpPr>
        <p:spPr/>
        <p:txBody>
          <a:bodyPr/>
          <a:lstStyle/>
          <a:p>
            <a:r>
              <a:rPr lang="en-US" dirty="0" smtClean="0"/>
              <a:t>How Can we solve it? </a:t>
            </a:r>
            <a:endParaRPr lang="en-US" dirty="0"/>
          </a:p>
        </p:txBody>
      </p:sp>
      <p:pic>
        <p:nvPicPr>
          <p:cNvPr id="4" name="Picture 3"/>
          <p:cNvPicPr>
            <a:picLocks noChangeAspect="1"/>
          </p:cNvPicPr>
          <p:nvPr/>
        </p:nvPicPr>
        <p:blipFill>
          <a:blip r:embed="rId2"/>
          <a:stretch>
            <a:fillRect/>
          </a:stretch>
        </p:blipFill>
        <p:spPr>
          <a:xfrm>
            <a:off x="5378412" y="2312125"/>
            <a:ext cx="4496427" cy="3905795"/>
          </a:xfrm>
          <a:prstGeom prst="rect">
            <a:avLst/>
          </a:prstGeom>
        </p:spPr>
      </p:pic>
    </p:spTree>
    <p:extLst>
      <p:ext uri="{BB962C8B-B14F-4D97-AF65-F5344CB8AC3E}">
        <p14:creationId xmlns:p14="http://schemas.microsoft.com/office/powerpoint/2010/main" val="125299889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 the correlation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395" y="3191435"/>
            <a:ext cx="11469809" cy="1164903"/>
          </a:xfrm>
          <a:prstGeom prst="rect">
            <a:avLst/>
          </a:prstGeom>
        </p:spPr>
      </p:pic>
    </p:spTree>
    <p:extLst>
      <p:ext uri="{BB962C8B-B14F-4D97-AF65-F5344CB8AC3E}">
        <p14:creationId xmlns:p14="http://schemas.microsoft.com/office/powerpoint/2010/main" val="33289813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2771412"/>
            <a:ext cx="10584053" cy="1728870"/>
          </a:xfrm>
          <a:prstGeom prst="rect">
            <a:avLst/>
          </a:prstGeom>
        </p:spPr>
      </p:pic>
    </p:spTree>
    <p:extLst>
      <p:ext uri="{BB962C8B-B14F-4D97-AF65-F5344CB8AC3E}">
        <p14:creationId xmlns:p14="http://schemas.microsoft.com/office/powerpoint/2010/main" val="2309240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949452" y="892494"/>
            <a:ext cx="8326437" cy="858838"/>
          </a:xfrm>
        </p:spPr>
        <p:txBody>
          <a:bodyPr>
            <a:normAutofit fontScale="90000"/>
          </a:bodyPr>
          <a:lstStyle/>
          <a:p>
            <a:r>
              <a:rPr lang="en-US" altLang="en-US" sz="4000" dirty="0"/>
              <a:t>Sample size and statistical significance, correlation coefficient</a:t>
            </a:r>
          </a:p>
        </p:txBody>
      </p:sp>
      <p:sp>
        <p:nvSpPr>
          <p:cNvPr id="61443" name="Rectangle 5"/>
          <p:cNvSpPr>
            <a:spLocks noChangeArrowheads="1"/>
          </p:cNvSpPr>
          <p:nvPr/>
        </p:nvSpPr>
        <p:spPr bwMode="auto">
          <a:xfrm>
            <a:off x="1524000" y="2266159"/>
            <a:ext cx="87518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b="1">
                <a:solidFill>
                  <a:schemeClr val="tx1"/>
                </a:solidFill>
                <a:latin typeface="Tahoma" panose="020B0604030504040204" pitchFamily="34" charset="0"/>
              </a:defRPr>
            </a:lvl1pPr>
            <a:lvl2pPr marL="742950" indent="-285750" eaLnBrk="0" hangingPunct="0">
              <a:defRPr sz="1600" b="1">
                <a:solidFill>
                  <a:schemeClr val="tx1"/>
                </a:solidFill>
                <a:latin typeface="Tahoma" panose="020B0604030504040204" pitchFamily="34" charset="0"/>
              </a:defRPr>
            </a:lvl2pPr>
            <a:lvl3pPr marL="1143000" indent="-228600" eaLnBrk="0" hangingPunct="0">
              <a:defRPr sz="1600" b="1">
                <a:solidFill>
                  <a:schemeClr val="tx1"/>
                </a:solidFill>
                <a:latin typeface="Tahoma" panose="020B0604030504040204" pitchFamily="34" charset="0"/>
              </a:defRPr>
            </a:lvl3pPr>
            <a:lvl4pPr marL="1600200" indent="-228600" eaLnBrk="0" hangingPunct="0">
              <a:defRPr sz="1600" b="1">
                <a:solidFill>
                  <a:schemeClr val="tx1"/>
                </a:solidFill>
                <a:latin typeface="Tahoma" panose="020B0604030504040204" pitchFamily="34" charset="0"/>
              </a:defRPr>
            </a:lvl4pPr>
            <a:lvl5pPr marL="2057400" indent="-228600" eaLnBrk="0" hangingPunct="0">
              <a:defRPr sz="1600" b="1">
                <a:solidFill>
                  <a:schemeClr val="tx1"/>
                </a:solidFill>
                <a:latin typeface="Tahoma" panose="020B0604030504040204" pitchFamily="34" charset="0"/>
              </a:defRPr>
            </a:lvl5pPr>
            <a:lvl6pPr marL="2514600" indent="-228600" eaLnBrk="0" fontAlgn="base" hangingPunct="0">
              <a:spcBef>
                <a:spcPct val="0"/>
              </a:spcBef>
              <a:spcAft>
                <a:spcPct val="0"/>
              </a:spcAft>
              <a:defRPr sz="1600" b="1">
                <a:solidFill>
                  <a:schemeClr val="tx1"/>
                </a:solidFill>
                <a:latin typeface="Tahoma" panose="020B0604030504040204" pitchFamily="34" charset="0"/>
              </a:defRPr>
            </a:lvl6pPr>
            <a:lvl7pPr marL="2971800" indent="-228600" eaLnBrk="0" fontAlgn="base" hangingPunct="0">
              <a:spcBef>
                <a:spcPct val="0"/>
              </a:spcBef>
              <a:spcAft>
                <a:spcPct val="0"/>
              </a:spcAft>
              <a:defRPr sz="1600" b="1">
                <a:solidFill>
                  <a:schemeClr val="tx1"/>
                </a:solidFill>
                <a:latin typeface="Tahoma" panose="020B0604030504040204" pitchFamily="34" charset="0"/>
              </a:defRPr>
            </a:lvl7pPr>
            <a:lvl8pPr marL="3429000" indent="-228600" eaLnBrk="0" fontAlgn="base" hangingPunct="0">
              <a:spcBef>
                <a:spcPct val="0"/>
              </a:spcBef>
              <a:spcAft>
                <a:spcPct val="0"/>
              </a:spcAft>
              <a:defRPr sz="1600" b="1">
                <a:solidFill>
                  <a:schemeClr val="tx1"/>
                </a:solidFill>
                <a:latin typeface="Tahoma" panose="020B0604030504040204" pitchFamily="34" charset="0"/>
              </a:defRPr>
            </a:lvl8pPr>
            <a:lvl9pPr marL="3886200" indent="-228600" eaLnBrk="0" fontAlgn="base" hangingPunct="0">
              <a:spcBef>
                <a:spcPct val="0"/>
              </a:spcBef>
              <a:spcAft>
                <a:spcPct val="0"/>
              </a:spcAft>
              <a:defRPr sz="1600" b="1">
                <a:solidFill>
                  <a:schemeClr val="tx1"/>
                </a:solidFill>
                <a:latin typeface="Tahoma" panose="020B0604030504040204" pitchFamily="34" charset="0"/>
              </a:defRPr>
            </a:lvl9pPr>
          </a:lstStyle>
          <a:p>
            <a:r>
              <a:rPr lang="en-US" altLang="en-US" dirty="0">
                <a:solidFill>
                  <a:srgbClr val="000000"/>
                </a:solidFill>
                <a:ea typeface="Calibri" panose="020F0502020204030204" pitchFamily="34" charset="0"/>
                <a:cs typeface="Times New Roman" panose="02020603050405020304" pitchFamily="18" charset="0"/>
              </a:rPr>
              <a:t>The minimum correlation coefficient that will be statistically significant for various sample sizes. Calculated using the approximation, </a:t>
            </a:r>
            <a:endParaRPr lang="en-US" altLang="en-US" dirty="0">
              <a:ea typeface="Calibri" panose="020F0502020204030204" pitchFamily="34" charset="0"/>
              <a:cs typeface="Times New Roman" panose="02020603050405020304" pitchFamily="18" charset="0"/>
            </a:endParaRPr>
          </a:p>
        </p:txBody>
      </p:sp>
      <p:graphicFrame>
        <p:nvGraphicFramePr>
          <p:cNvPr id="61444" name="Object 4"/>
          <p:cNvGraphicFramePr>
            <a:graphicFrameLocks noChangeAspect="1"/>
          </p:cNvGraphicFramePr>
          <p:nvPr/>
        </p:nvGraphicFramePr>
        <p:xfrm>
          <a:off x="6816727" y="2497932"/>
          <a:ext cx="485775" cy="419100"/>
        </p:xfrm>
        <a:graphic>
          <a:graphicData uri="http://schemas.openxmlformats.org/presentationml/2006/ole">
            <mc:AlternateContent xmlns:mc="http://schemas.openxmlformats.org/markup-compatibility/2006">
              <mc:Choice xmlns:v="urn:schemas-microsoft-com:vml" Requires="v">
                <p:oleObj spid="_x0000_s2266" name="Equation" r:id="rId4" imgW="482391" imgH="418918" progId="Equation.3">
                  <p:embed/>
                </p:oleObj>
              </mc:Choice>
              <mc:Fallback>
                <p:oleObj name="Equation" r:id="rId4" imgW="482391" imgH="418918" progId="Equation.3">
                  <p:embed/>
                  <p:pic>
                    <p:nvPicPr>
                      <p:cNvPr id="6144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727" y="2497932"/>
                        <a:ext cx="4857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84327" name="Group 103"/>
          <p:cNvGraphicFramePr>
            <a:graphicFrameLocks noGrp="1"/>
          </p:cNvGraphicFramePr>
          <p:nvPr/>
        </p:nvGraphicFramePr>
        <p:xfrm>
          <a:off x="1524000" y="2958307"/>
          <a:ext cx="8923338" cy="2773610"/>
        </p:xfrm>
        <a:graphic>
          <a:graphicData uri="http://schemas.openxmlformats.org/drawingml/2006/table">
            <a:tbl>
              <a:tblPr/>
              <a:tblGrid>
                <a:gridCol w="4462463">
                  <a:extLst>
                    <a:ext uri="{9D8B030D-6E8A-4147-A177-3AD203B41FA5}">
                      <a16:colId xmlns:a16="http://schemas.microsoft.com/office/drawing/2014/main" val="20000"/>
                    </a:ext>
                  </a:extLst>
                </a:gridCol>
                <a:gridCol w="4460875">
                  <a:extLst>
                    <a:ext uri="{9D8B030D-6E8A-4147-A177-3AD203B41FA5}">
                      <a16:colId xmlns:a16="http://schemas.microsoft.com/office/drawing/2014/main" val="20001"/>
                    </a:ext>
                  </a:extLst>
                </a:gridCol>
              </a:tblGrid>
              <a:tr h="579054">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rgbClr val="000000"/>
                        </a:solidFill>
                        <a:effectLst/>
                        <a:latin typeface="Tahoma"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ahoma" pitchFamily="34" charset="0"/>
                          <a:ea typeface="Calibri" pitchFamily="34" charset="0"/>
                          <a:cs typeface="Times New Roman" pitchFamily="18" charset="0"/>
                        </a:rPr>
                        <a:t>Sample Size</a:t>
                      </a:r>
                      <a:endParaRPr kumimoji="0" lang="en-US" sz="1600" b="1" i="0" u="none" strike="noStrike" cap="none" normalizeH="0" baseline="0" dirty="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ahoma" pitchFamily="34" charset="0"/>
                          <a:ea typeface="Calibri" pitchFamily="34" charset="0"/>
                          <a:cs typeface="Times New Roman" pitchFamily="18" charset="0"/>
                        </a:rPr>
                        <a:t>Minimum correlation coefficient that will be statistically significant, p&lt;.05</a:t>
                      </a:r>
                      <a:endParaRPr kumimoji="0" lang="en-US" sz="1600" b="1" i="0" u="none" strike="noStrike" cap="none" normalizeH="0" baseline="0" dirty="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1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Tahoma" pitchFamily="34" charset="0"/>
                          <a:ea typeface="Calibri" pitchFamily="34" charset="0"/>
                          <a:cs typeface="Times New Roman" pitchFamily="18" charset="0"/>
                        </a:rPr>
                        <a:t>10</a:t>
                      </a:r>
                      <a:endParaRPr kumimoji="0" lang="en-US" sz="1800" b="1" i="0" u="none" strike="noStrike" cap="none" normalizeH="0" baseline="0" dirty="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Tahoma" pitchFamily="34" charset="0"/>
                          <a:ea typeface="Calibri" pitchFamily="34" charset="0"/>
                          <a:cs typeface="Times New Roman" pitchFamily="18" charset="0"/>
                        </a:rPr>
                        <a:t>0.63</a:t>
                      </a:r>
                      <a:endParaRPr kumimoji="0" lang="en-US" sz="1800" b="1" i="0" u="none" strike="noStrike" cap="none" normalizeH="0" baseline="0" dirty="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1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Tahoma" pitchFamily="34" charset="0"/>
                          <a:ea typeface="Calibri" pitchFamily="34" charset="0"/>
                          <a:cs typeface="Times New Roman" pitchFamily="18" charset="0"/>
                        </a:rPr>
                        <a:t>100</a:t>
                      </a:r>
                      <a:endParaRPr kumimoji="0" lang="en-US" sz="1800" b="1" i="0" u="none" strike="noStrike" cap="none" normalizeH="0" baseline="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Tahoma" pitchFamily="34" charset="0"/>
                          <a:ea typeface="Calibri" pitchFamily="34" charset="0"/>
                          <a:cs typeface="Times New Roman" pitchFamily="18" charset="0"/>
                        </a:rPr>
                        <a:t>0.20</a:t>
                      </a:r>
                      <a:endParaRPr kumimoji="0" lang="en-US" sz="1800" b="1" i="0" u="none" strike="noStrike" cap="none" normalizeH="0" baseline="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1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Tahoma" pitchFamily="34" charset="0"/>
                          <a:ea typeface="Calibri" pitchFamily="34" charset="0"/>
                          <a:cs typeface="Times New Roman" pitchFamily="18" charset="0"/>
                        </a:rPr>
                        <a:t>1000</a:t>
                      </a:r>
                      <a:endParaRPr kumimoji="0" lang="en-US" sz="1800" b="1" i="0" u="none" strike="noStrike" cap="none" normalizeH="0" baseline="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Tahoma" pitchFamily="34" charset="0"/>
                          <a:ea typeface="Calibri" pitchFamily="34" charset="0"/>
                          <a:cs typeface="Times New Roman" pitchFamily="18" charset="0"/>
                        </a:rPr>
                        <a:t>0.06</a:t>
                      </a:r>
                      <a:endParaRPr kumimoji="0" lang="en-US" sz="1800" b="1" i="0" u="none" strike="noStrike" cap="none" normalizeH="0" baseline="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1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Tahoma" pitchFamily="34" charset="0"/>
                          <a:ea typeface="Calibri" pitchFamily="34" charset="0"/>
                          <a:cs typeface="Times New Roman" pitchFamily="18" charset="0"/>
                        </a:rPr>
                        <a:t>10,000</a:t>
                      </a:r>
                      <a:endParaRPr kumimoji="0" lang="en-US" sz="1800" b="1" i="0" u="none" strike="noStrike" cap="none" normalizeH="0" baseline="0" dirty="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Tahoma" pitchFamily="34" charset="0"/>
                          <a:ea typeface="Calibri" pitchFamily="34" charset="0"/>
                          <a:cs typeface="Times New Roman" pitchFamily="18" charset="0"/>
                        </a:rPr>
                        <a:t>0.02</a:t>
                      </a:r>
                      <a:endParaRPr kumimoji="0" lang="en-US" sz="1800" b="1" i="0" u="none" strike="noStrike" cap="none" normalizeH="0" baseline="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1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Tahoma" pitchFamily="34" charset="0"/>
                          <a:ea typeface="Calibri" pitchFamily="34" charset="0"/>
                          <a:cs typeface="Times New Roman" pitchFamily="18" charset="0"/>
                        </a:rPr>
                        <a:t>100,000</a:t>
                      </a:r>
                      <a:endParaRPr kumimoji="0" lang="en-US" sz="1800" b="1" i="0" u="none" strike="noStrike" cap="none" normalizeH="0" baseline="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Tahoma" pitchFamily="34" charset="0"/>
                          <a:ea typeface="Calibri" pitchFamily="34" charset="0"/>
                          <a:cs typeface="Times New Roman" pitchFamily="18" charset="0"/>
                        </a:rPr>
                        <a:t>0.006</a:t>
                      </a:r>
                      <a:endParaRPr kumimoji="0" lang="en-US" sz="1800" b="1" i="0" u="none" strike="noStrike" cap="none" normalizeH="0" baseline="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1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Tahoma" pitchFamily="34" charset="0"/>
                          <a:ea typeface="Calibri" pitchFamily="34" charset="0"/>
                          <a:cs typeface="Times New Roman" pitchFamily="18" charset="0"/>
                        </a:rPr>
                        <a:t>1,000,000</a:t>
                      </a:r>
                      <a:endParaRPr kumimoji="0" lang="en-US" sz="1800" b="1" i="0" u="none" strike="noStrike" cap="none" normalizeH="0" baseline="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Tahoma" pitchFamily="34" charset="0"/>
                          <a:ea typeface="Calibri" pitchFamily="34" charset="0"/>
                          <a:cs typeface="Times New Roman" pitchFamily="18" charset="0"/>
                        </a:rPr>
                        <a:t>0.002</a:t>
                      </a:r>
                      <a:endParaRPr kumimoji="0" lang="en-US" sz="1800" b="1" i="0" u="none" strike="noStrike" cap="none" normalizeH="0" baseline="0" dirty="0" smtClean="0">
                        <a:ln>
                          <a:noFill/>
                        </a:ln>
                        <a:solidFill>
                          <a:schemeClr val="tx1"/>
                        </a:solidFill>
                        <a:effectLst/>
                        <a:latin typeface="Tahoma" pitchFamily="34" charset="0"/>
                        <a:ea typeface="Calibri" pitchFamily="34" charset="0"/>
                        <a:cs typeface="Times New Roman" pitchFamily="18" charset="0"/>
                      </a:endParaRPr>
                    </a:p>
                  </a:txBody>
                  <a:tcPr marT="45715" marB="45715"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1471" name="Rectangle 93"/>
          <p:cNvSpPr>
            <a:spLocks noChangeArrowheads="1"/>
          </p:cNvSpPr>
          <p:nvPr/>
        </p:nvSpPr>
        <p:spPr bwMode="auto">
          <a:xfrm>
            <a:off x="1360488" y="464174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600" b="1">
                <a:solidFill>
                  <a:schemeClr val="tx1"/>
                </a:solidFill>
                <a:latin typeface="Tahoma" panose="020B0604030504040204" pitchFamily="34" charset="0"/>
              </a:defRPr>
            </a:lvl1pPr>
            <a:lvl2pPr marL="742950" indent="-285750" eaLnBrk="0" hangingPunct="0">
              <a:defRPr sz="1600" b="1">
                <a:solidFill>
                  <a:schemeClr val="tx1"/>
                </a:solidFill>
                <a:latin typeface="Tahoma" panose="020B0604030504040204" pitchFamily="34" charset="0"/>
              </a:defRPr>
            </a:lvl2pPr>
            <a:lvl3pPr marL="1143000" indent="-228600" eaLnBrk="0" hangingPunct="0">
              <a:defRPr sz="1600" b="1">
                <a:solidFill>
                  <a:schemeClr val="tx1"/>
                </a:solidFill>
                <a:latin typeface="Tahoma" panose="020B0604030504040204" pitchFamily="34" charset="0"/>
              </a:defRPr>
            </a:lvl3pPr>
            <a:lvl4pPr marL="1600200" indent="-228600" eaLnBrk="0" hangingPunct="0">
              <a:defRPr sz="1600" b="1">
                <a:solidFill>
                  <a:schemeClr val="tx1"/>
                </a:solidFill>
                <a:latin typeface="Tahoma" panose="020B0604030504040204" pitchFamily="34" charset="0"/>
              </a:defRPr>
            </a:lvl4pPr>
            <a:lvl5pPr marL="2057400" indent="-228600" eaLnBrk="0" hangingPunct="0">
              <a:defRPr sz="1600" b="1">
                <a:solidFill>
                  <a:schemeClr val="tx1"/>
                </a:solidFill>
                <a:latin typeface="Tahoma" panose="020B0604030504040204" pitchFamily="34" charset="0"/>
              </a:defRPr>
            </a:lvl5pPr>
            <a:lvl6pPr marL="2514600" indent="-228600" eaLnBrk="0" fontAlgn="base" hangingPunct="0">
              <a:spcBef>
                <a:spcPct val="0"/>
              </a:spcBef>
              <a:spcAft>
                <a:spcPct val="0"/>
              </a:spcAft>
              <a:defRPr sz="1600" b="1">
                <a:solidFill>
                  <a:schemeClr val="tx1"/>
                </a:solidFill>
                <a:latin typeface="Tahoma" panose="020B0604030504040204" pitchFamily="34" charset="0"/>
              </a:defRPr>
            </a:lvl6pPr>
            <a:lvl7pPr marL="2971800" indent="-228600" eaLnBrk="0" fontAlgn="base" hangingPunct="0">
              <a:spcBef>
                <a:spcPct val="0"/>
              </a:spcBef>
              <a:spcAft>
                <a:spcPct val="0"/>
              </a:spcAft>
              <a:defRPr sz="1600" b="1">
                <a:solidFill>
                  <a:schemeClr val="tx1"/>
                </a:solidFill>
                <a:latin typeface="Tahoma" panose="020B0604030504040204" pitchFamily="34" charset="0"/>
              </a:defRPr>
            </a:lvl7pPr>
            <a:lvl8pPr marL="3429000" indent="-228600" eaLnBrk="0" fontAlgn="base" hangingPunct="0">
              <a:spcBef>
                <a:spcPct val="0"/>
              </a:spcBef>
              <a:spcAft>
                <a:spcPct val="0"/>
              </a:spcAft>
              <a:defRPr sz="1600" b="1">
                <a:solidFill>
                  <a:schemeClr val="tx1"/>
                </a:solidFill>
                <a:latin typeface="Tahoma" panose="020B0604030504040204" pitchFamily="34" charset="0"/>
              </a:defRPr>
            </a:lvl8pPr>
            <a:lvl9pPr marL="3886200" indent="-228600" eaLnBrk="0" fontAlgn="base" hangingPunct="0">
              <a:spcBef>
                <a:spcPct val="0"/>
              </a:spcBef>
              <a:spcAft>
                <a:spcPct val="0"/>
              </a:spcAft>
              <a:defRPr sz="1600" b="1">
                <a:solidFill>
                  <a:schemeClr val="tx1"/>
                </a:solidFill>
                <a:latin typeface="Tahoma" panose="020B0604030504040204" pitchFamily="34" charset="0"/>
              </a:defRPr>
            </a:lvl9pPr>
          </a:lstStyle>
          <a:p>
            <a:endParaRPr lang="en-US" altLang="en-US" sz="3600"/>
          </a:p>
        </p:txBody>
      </p:sp>
      <p:sp>
        <p:nvSpPr>
          <p:cNvPr id="61472" name="Rectangle 98"/>
          <p:cNvSpPr>
            <a:spLocks noChangeArrowheads="1"/>
          </p:cNvSpPr>
          <p:nvPr/>
        </p:nvSpPr>
        <p:spPr bwMode="auto">
          <a:xfrm>
            <a:off x="1524000" y="5712621"/>
            <a:ext cx="57229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600" b="1">
                <a:solidFill>
                  <a:schemeClr val="tx1"/>
                </a:solidFill>
                <a:latin typeface="Tahoma" panose="020B0604030504040204" pitchFamily="34" charset="0"/>
              </a:defRPr>
            </a:lvl1pPr>
            <a:lvl2pPr marL="742950" indent="-285750" eaLnBrk="0" hangingPunct="0">
              <a:defRPr sz="1600" b="1">
                <a:solidFill>
                  <a:schemeClr val="tx1"/>
                </a:solidFill>
                <a:latin typeface="Tahoma" panose="020B0604030504040204" pitchFamily="34" charset="0"/>
              </a:defRPr>
            </a:lvl2pPr>
            <a:lvl3pPr marL="1143000" indent="-228600" eaLnBrk="0" hangingPunct="0">
              <a:defRPr sz="1600" b="1">
                <a:solidFill>
                  <a:schemeClr val="tx1"/>
                </a:solidFill>
                <a:latin typeface="Tahoma" panose="020B0604030504040204" pitchFamily="34" charset="0"/>
              </a:defRPr>
            </a:lvl3pPr>
            <a:lvl4pPr marL="1600200" indent="-228600" eaLnBrk="0" hangingPunct="0">
              <a:defRPr sz="1600" b="1">
                <a:solidFill>
                  <a:schemeClr val="tx1"/>
                </a:solidFill>
                <a:latin typeface="Tahoma" panose="020B0604030504040204" pitchFamily="34" charset="0"/>
              </a:defRPr>
            </a:lvl4pPr>
            <a:lvl5pPr marL="2057400" indent="-228600" eaLnBrk="0" hangingPunct="0">
              <a:defRPr sz="1600" b="1">
                <a:solidFill>
                  <a:schemeClr val="tx1"/>
                </a:solidFill>
                <a:latin typeface="Tahoma" panose="020B0604030504040204" pitchFamily="34" charset="0"/>
              </a:defRPr>
            </a:lvl5pPr>
            <a:lvl6pPr marL="2514600" indent="-228600" eaLnBrk="0" fontAlgn="base" hangingPunct="0">
              <a:spcBef>
                <a:spcPct val="0"/>
              </a:spcBef>
              <a:spcAft>
                <a:spcPct val="0"/>
              </a:spcAft>
              <a:defRPr sz="1600" b="1">
                <a:solidFill>
                  <a:schemeClr val="tx1"/>
                </a:solidFill>
                <a:latin typeface="Tahoma" panose="020B0604030504040204" pitchFamily="34" charset="0"/>
              </a:defRPr>
            </a:lvl6pPr>
            <a:lvl7pPr marL="2971800" indent="-228600" eaLnBrk="0" fontAlgn="base" hangingPunct="0">
              <a:spcBef>
                <a:spcPct val="0"/>
              </a:spcBef>
              <a:spcAft>
                <a:spcPct val="0"/>
              </a:spcAft>
              <a:defRPr sz="1600" b="1">
                <a:solidFill>
                  <a:schemeClr val="tx1"/>
                </a:solidFill>
                <a:latin typeface="Tahoma" panose="020B0604030504040204" pitchFamily="34" charset="0"/>
              </a:defRPr>
            </a:lvl7pPr>
            <a:lvl8pPr marL="3429000" indent="-228600" eaLnBrk="0" fontAlgn="base" hangingPunct="0">
              <a:spcBef>
                <a:spcPct val="0"/>
              </a:spcBef>
              <a:spcAft>
                <a:spcPct val="0"/>
              </a:spcAft>
              <a:defRPr sz="1600" b="1">
                <a:solidFill>
                  <a:schemeClr val="tx1"/>
                </a:solidFill>
                <a:latin typeface="Tahoma" panose="020B0604030504040204" pitchFamily="34" charset="0"/>
              </a:defRPr>
            </a:lvl8pPr>
            <a:lvl9pPr marL="3886200" indent="-228600" eaLnBrk="0" fontAlgn="base" hangingPunct="0">
              <a:spcBef>
                <a:spcPct val="0"/>
              </a:spcBef>
              <a:spcAft>
                <a:spcPct val="0"/>
              </a:spcAft>
              <a:defRPr sz="1600" b="1">
                <a:solidFill>
                  <a:schemeClr val="tx1"/>
                </a:solidFill>
                <a:latin typeface="Tahoma" panose="020B0604030504040204" pitchFamily="34" charset="0"/>
              </a:defRPr>
            </a:lvl9pPr>
          </a:lstStyle>
          <a:p>
            <a:r>
              <a:rPr lang="en-US" altLang="en-US" sz="1200"/>
              <a:t>Sainani KL. Clinical versus statistical significance. </a:t>
            </a:r>
            <a:r>
              <a:rPr lang="en-US" altLang="en-US" sz="1200" i="1"/>
              <a:t>PM&amp;R</a:t>
            </a:r>
            <a:r>
              <a:rPr lang="en-US" altLang="en-US" sz="1200"/>
              <a:t>. 2012;4:442-5.</a:t>
            </a:r>
            <a:r>
              <a:rPr lang="en-US" altLang="en-US"/>
              <a:t> </a:t>
            </a:r>
            <a:br>
              <a:rPr lang="en-US" altLang="en-US"/>
            </a:br>
            <a:endParaRPr lang="en-US" altLang="en-US"/>
          </a:p>
        </p:txBody>
      </p:sp>
    </p:spTree>
    <p:extLst>
      <p:ext uri="{BB962C8B-B14F-4D97-AF65-F5344CB8AC3E}">
        <p14:creationId xmlns:p14="http://schemas.microsoft.com/office/powerpoint/2010/main" val="71945799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altLang="en-US" sz="4000"/>
              <a:t>Example: between-patient comparison</a:t>
            </a:r>
          </a:p>
        </p:txBody>
      </p:sp>
      <p:sp>
        <p:nvSpPr>
          <p:cNvPr id="125955" name="Rectangle 3"/>
          <p:cNvSpPr>
            <a:spLocks noChangeArrowheads="1"/>
          </p:cNvSpPr>
          <p:nvPr/>
        </p:nvSpPr>
        <p:spPr bwMode="auto">
          <a:xfrm>
            <a:off x="1812927" y="1972615"/>
            <a:ext cx="91328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b="1">
                <a:solidFill>
                  <a:schemeClr val="tx1"/>
                </a:solidFill>
                <a:latin typeface="Tahoma" panose="020B0604030504040204" pitchFamily="34" charset="0"/>
              </a:defRPr>
            </a:lvl1pPr>
            <a:lvl2pPr marL="742950" indent="-285750" eaLnBrk="0" hangingPunct="0">
              <a:defRPr sz="1600" b="1">
                <a:solidFill>
                  <a:schemeClr val="tx1"/>
                </a:solidFill>
                <a:latin typeface="Tahoma" panose="020B0604030504040204" pitchFamily="34" charset="0"/>
              </a:defRPr>
            </a:lvl2pPr>
            <a:lvl3pPr marL="1143000" indent="-228600" eaLnBrk="0" hangingPunct="0">
              <a:defRPr sz="1600" b="1">
                <a:solidFill>
                  <a:schemeClr val="tx1"/>
                </a:solidFill>
                <a:latin typeface="Tahoma" panose="020B0604030504040204" pitchFamily="34" charset="0"/>
              </a:defRPr>
            </a:lvl3pPr>
            <a:lvl4pPr marL="1600200" indent="-228600" eaLnBrk="0" hangingPunct="0">
              <a:defRPr sz="1600" b="1">
                <a:solidFill>
                  <a:schemeClr val="tx1"/>
                </a:solidFill>
                <a:latin typeface="Tahoma" panose="020B0604030504040204" pitchFamily="34" charset="0"/>
              </a:defRPr>
            </a:lvl4pPr>
            <a:lvl5pPr marL="2057400" indent="-228600" eaLnBrk="0" hangingPunct="0">
              <a:defRPr sz="1600" b="1">
                <a:solidFill>
                  <a:schemeClr val="tx1"/>
                </a:solidFill>
                <a:latin typeface="Tahoma" panose="020B0604030504040204" pitchFamily="34" charset="0"/>
              </a:defRPr>
            </a:lvl5pPr>
            <a:lvl6pPr marL="2514600" indent="-228600" eaLnBrk="0" fontAlgn="base" hangingPunct="0">
              <a:spcBef>
                <a:spcPct val="0"/>
              </a:spcBef>
              <a:spcAft>
                <a:spcPct val="0"/>
              </a:spcAft>
              <a:defRPr sz="1600" b="1">
                <a:solidFill>
                  <a:schemeClr val="tx1"/>
                </a:solidFill>
                <a:latin typeface="Tahoma" panose="020B0604030504040204" pitchFamily="34" charset="0"/>
              </a:defRPr>
            </a:lvl6pPr>
            <a:lvl7pPr marL="2971800" indent="-228600" eaLnBrk="0" fontAlgn="base" hangingPunct="0">
              <a:spcBef>
                <a:spcPct val="0"/>
              </a:spcBef>
              <a:spcAft>
                <a:spcPct val="0"/>
              </a:spcAft>
              <a:defRPr sz="1600" b="1">
                <a:solidFill>
                  <a:schemeClr val="tx1"/>
                </a:solidFill>
                <a:latin typeface="Tahoma" panose="020B0604030504040204" pitchFamily="34" charset="0"/>
              </a:defRPr>
            </a:lvl7pPr>
            <a:lvl8pPr marL="3429000" indent="-228600" eaLnBrk="0" fontAlgn="base" hangingPunct="0">
              <a:spcBef>
                <a:spcPct val="0"/>
              </a:spcBef>
              <a:spcAft>
                <a:spcPct val="0"/>
              </a:spcAft>
              <a:defRPr sz="1600" b="1">
                <a:solidFill>
                  <a:schemeClr val="tx1"/>
                </a:solidFill>
                <a:latin typeface="Tahoma" panose="020B0604030504040204" pitchFamily="34" charset="0"/>
              </a:defRPr>
            </a:lvl8pPr>
            <a:lvl9pPr marL="3886200" indent="-228600" eaLnBrk="0" fontAlgn="base" hangingPunct="0">
              <a:spcBef>
                <a:spcPct val="0"/>
              </a:spcBef>
              <a:spcAft>
                <a:spcPct val="0"/>
              </a:spcAft>
              <a:defRPr sz="1600" b="1">
                <a:solidFill>
                  <a:schemeClr val="tx1"/>
                </a:solidFill>
                <a:latin typeface="Tahoma" panose="020B0604030504040204" pitchFamily="34" charset="0"/>
              </a:defRPr>
            </a:lvl9pPr>
          </a:lstStyle>
          <a:p>
            <a:r>
              <a:rPr lang="en-US" altLang="en-US" sz="2000" b="0" dirty="0">
                <a:cs typeface="Times New Roman" panose="02020603050405020304" pitchFamily="18" charset="0"/>
              </a:rPr>
              <a:t>Results from a hypothetical trial in which 50 subjects were randomized to receive active drug (n=25) or placebo (n=25) in both eyes. </a:t>
            </a:r>
            <a:endParaRPr lang="en-US" altLang="en-US" sz="2000" b="0" dirty="0"/>
          </a:p>
        </p:txBody>
      </p:sp>
      <p:graphicFrame>
        <p:nvGraphicFramePr>
          <p:cNvPr id="2423845" name="Group 37"/>
          <p:cNvGraphicFramePr>
            <a:graphicFrameLocks noGrp="1"/>
          </p:cNvGraphicFramePr>
          <p:nvPr>
            <p:extLst/>
          </p:nvPr>
        </p:nvGraphicFramePr>
        <p:xfrm>
          <a:off x="2590800" y="2960926"/>
          <a:ext cx="7162800" cy="2194296"/>
        </p:xfrm>
        <a:graphic>
          <a:graphicData uri="http://schemas.openxmlformats.org/drawingml/2006/table">
            <a:tbl>
              <a:tblPr/>
              <a:tblGrid>
                <a:gridCol w="1736493">
                  <a:extLst>
                    <a:ext uri="{9D8B030D-6E8A-4147-A177-3AD203B41FA5}">
                      <a16:colId xmlns:a16="http://schemas.microsoft.com/office/drawing/2014/main" val="20000"/>
                    </a:ext>
                  </a:extLst>
                </a:gridCol>
                <a:gridCol w="1821741">
                  <a:extLst>
                    <a:ext uri="{9D8B030D-6E8A-4147-A177-3AD203B41FA5}">
                      <a16:colId xmlns:a16="http://schemas.microsoft.com/office/drawing/2014/main" val="20001"/>
                    </a:ext>
                  </a:extLst>
                </a:gridCol>
                <a:gridCol w="1823595">
                  <a:extLst>
                    <a:ext uri="{9D8B030D-6E8A-4147-A177-3AD203B41FA5}">
                      <a16:colId xmlns:a16="http://schemas.microsoft.com/office/drawing/2014/main" val="20002"/>
                    </a:ext>
                  </a:extLst>
                </a:gridCol>
                <a:gridCol w="1780971">
                  <a:extLst>
                    <a:ext uri="{9D8B030D-6E8A-4147-A177-3AD203B41FA5}">
                      <a16:colId xmlns:a16="http://schemas.microsoft.com/office/drawing/2014/main" val="20003"/>
                    </a:ext>
                  </a:extLst>
                </a:gridCol>
              </a:tblGrid>
              <a:tr h="73130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ahoma" pitchFamily="34" charset="0"/>
                          <a:cs typeface="Times New Roman" pitchFamily="18" charset="0"/>
                        </a:rPr>
                        <a:t>Analysis</a:t>
                      </a:r>
                      <a:endParaRPr kumimoji="0" lang="en-US" sz="1400" b="0" i="0" u="none" strike="noStrike" cap="none" normalizeH="0" baseline="0" dirty="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N (%) of eyes improving in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control group</a:t>
                      </a:r>
                      <a:endParaRPr kumimoji="0" lang="en-US" sz="1400" b="0" i="0" u="none" strike="noStrike" cap="none" normalizeH="0" baseline="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N (%) of eyes improving in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treatment group</a:t>
                      </a:r>
                      <a:endParaRPr kumimoji="0" lang="en-US" sz="1400" b="0" i="0" u="none" strike="noStrike" cap="none" normalizeH="0" baseline="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ahoma" pitchFamily="34" charset="0"/>
                          <a:cs typeface="Times New Roman" pitchFamily="18" charset="0"/>
                        </a:rPr>
                        <a:t>p-value</a:t>
                      </a:r>
                      <a:endParaRPr kumimoji="0" lang="en-US" sz="1400" b="0" i="0" u="none" strike="noStrike" cap="none" normalizeH="0" baseline="0" dirty="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130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Assuming eyes are independent</a:t>
                      </a:r>
                      <a:r>
                        <a:rPr kumimoji="0" lang="en-US" sz="1400" b="0" i="0" u="none" strike="noStrike" cap="none" normalizeH="0" baseline="30000" smtClean="0">
                          <a:ln>
                            <a:noFill/>
                          </a:ln>
                          <a:solidFill>
                            <a:schemeClr val="tx1"/>
                          </a:solidFill>
                          <a:effectLst/>
                          <a:latin typeface="Tahoma" pitchFamily="34" charset="0"/>
                          <a:cs typeface="Times New Roman" pitchFamily="18" charset="0"/>
                        </a:rPr>
                        <a:t>*</a:t>
                      </a:r>
                      <a:r>
                        <a:rPr kumimoji="0" lang="en-US" sz="1400" b="0" i="0" u="none" strike="noStrike" cap="none" normalizeH="0" baseline="0" smtClean="0">
                          <a:ln>
                            <a:noFill/>
                          </a:ln>
                          <a:solidFill>
                            <a:schemeClr val="tx1"/>
                          </a:solidFill>
                          <a:effectLst/>
                          <a:latin typeface="Tahoma" pitchFamily="34" charset="0"/>
                          <a:cs typeface="Times New Roman" pitchFamily="18" charset="0"/>
                        </a:rPr>
                        <a:t> </a:t>
                      </a:r>
                      <a:endParaRPr kumimoji="0" lang="en-US" sz="1400" b="0" i="0" u="none" strike="noStrike" cap="none" normalizeH="0" baseline="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17/50 (34%)</a:t>
                      </a:r>
                      <a:endParaRPr kumimoji="0" lang="en-US" sz="1400" b="0" i="0" u="none" strike="noStrike" cap="none" normalizeH="0" baseline="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27/50 (54%)</a:t>
                      </a:r>
                      <a:endParaRPr kumimoji="0" lang="en-US" sz="1400" b="0" i="0" u="none" strike="noStrike" cap="none" normalizeH="0" baseline="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.046</a:t>
                      </a:r>
                      <a:endParaRPr kumimoji="0" lang="en-US" sz="1400" b="0" i="0" u="none" strike="noStrike" cap="none" normalizeH="0" baseline="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130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ahoma" pitchFamily="34" charset="0"/>
                          <a:cs typeface="Times New Roman" pitchFamily="18" charset="0"/>
                        </a:rPr>
                        <a:t>Correcting for within-subject correlation</a:t>
                      </a:r>
                      <a:r>
                        <a:rPr kumimoji="0" lang="en-US" sz="1400" b="0" i="0" u="none" strike="noStrike" cap="none" normalizeH="0" baseline="30000" dirty="0" smtClean="0">
                          <a:ln>
                            <a:noFill/>
                          </a:ln>
                          <a:solidFill>
                            <a:schemeClr val="tx1"/>
                          </a:solidFill>
                          <a:effectLst/>
                          <a:latin typeface="Tahoma" pitchFamily="34" charset="0"/>
                          <a:cs typeface="Times New Roman" pitchFamily="18" charset="0"/>
                        </a:rPr>
                        <a:t>**</a:t>
                      </a:r>
                      <a:endParaRPr kumimoji="0" lang="en-US" sz="1400" b="0" i="0" u="none" strike="noStrike" cap="none" normalizeH="0" baseline="0" dirty="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17/50 (34%)</a:t>
                      </a:r>
                      <a:endParaRPr kumimoji="0" lang="en-US" sz="1400" b="0" i="0" u="none" strike="noStrike" cap="none" normalizeH="0" baseline="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27/50 (54%)</a:t>
                      </a:r>
                      <a:endParaRPr kumimoji="0" lang="en-US" sz="1400" b="0" i="0" u="none" strike="noStrike" cap="none" normalizeH="0" baseline="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ahoma" pitchFamily="34" charset="0"/>
                          <a:cs typeface="Times New Roman" pitchFamily="18" charset="0"/>
                        </a:rPr>
                        <a:t>.11</a:t>
                      </a:r>
                      <a:endParaRPr kumimoji="0" lang="en-US" sz="1400" b="0" i="0" u="none" strike="noStrike" cap="none" normalizeH="0" baseline="0" dirty="0" smtClean="0">
                        <a:ln>
                          <a:noFill/>
                        </a:ln>
                        <a:solidFill>
                          <a:schemeClr val="tx1"/>
                        </a:solidFill>
                        <a:effectLst/>
                        <a:latin typeface="Tahoma" pitchFamily="34" charset="0"/>
                      </a:endParaRPr>
                    </a:p>
                  </a:txBody>
                  <a:tcPr marT="45707" marB="45707"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5982" name="Rectangle 30"/>
          <p:cNvSpPr>
            <a:spLocks noChangeArrowheads="1"/>
          </p:cNvSpPr>
          <p:nvPr/>
        </p:nvSpPr>
        <p:spPr bwMode="auto">
          <a:xfrm>
            <a:off x="1812927" y="5394604"/>
            <a:ext cx="54697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1600" b="1">
                <a:solidFill>
                  <a:schemeClr val="tx1"/>
                </a:solidFill>
                <a:latin typeface="Tahoma" panose="020B0604030504040204" pitchFamily="34" charset="0"/>
              </a:defRPr>
            </a:lvl1pPr>
            <a:lvl2pPr marL="742950" indent="-285750" eaLnBrk="0" hangingPunct="0">
              <a:defRPr sz="1600" b="1">
                <a:solidFill>
                  <a:schemeClr val="tx1"/>
                </a:solidFill>
                <a:latin typeface="Tahoma" panose="020B0604030504040204" pitchFamily="34" charset="0"/>
              </a:defRPr>
            </a:lvl2pPr>
            <a:lvl3pPr marL="1143000" indent="-228600" eaLnBrk="0" hangingPunct="0">
              <a:defRPr sz="1600" b="1">
                <a:solidFill>
                  <a:schemeClr val="tx1"/>
                </a:solidFill>
                <a:latin typeface="Tahoma" panose="020B0604030504040204" pitchFamily="34" charset="0"/>
              </a:defRPr>
            </a:lvl3pPr>
            <a:lvl4pPr marL="1600200" indent="-228600" eaLnBrk="0" hangingPunct="0">
              <a:defRPr sz="1600" b="1">
                <a:solidFill>
                  <a:schemeClr val="tx1"/>
                </a:solidFill>
                <a:latin typeface="Tahoma" panose="020B0604030504040204" pitchFamily="34" charset="0"/>
              </a:defRPr>
            </a:lvl4pPr>
            <a:lvl5pPr marL="2057400" indent="-228600" eaLnBrk="0" hangingPunct="0">
              <a:defRPr sz="1600" b="1">
                <a:solidFill>
                  <a:schemeClr val="tx1"/>
                </a:solidFill>
                <a:latin typeface="Tahoma" panose="020B0604030504040204" pitchFamily="34" charset="0"/>
              </a:defRPr>
            </a:lvl5pPr>
            <a:lvl6pPr marL="2514600" indent="-228600" eaLnBrk="0" fontAlgn="base" hangingPunct="0">
              <a:spcBef>
                <a:spcPct val="0"/>
              </a:spcBef>
              <a:spcAft>
                <a:spcPct val="0"/>
              </a:spcAft>
              <a:defRPr sz="1600" b="1">
                <a:solidFill>
                  <a:schemeClr val="tx1"/>
                </a:solidFill>
                <a:latin typeface="Tahoma" panose="020B0604030504040204" pitchFamily="34" charset="0"/>
              </a:defRPr>
            </a:lvl6pPr>
            <a:lvl7pPr marL="2971800" indent="-228600" eaLnBrk="0" fontAlgn="base" hangingPunct="0">
              <a:spcBef>
                <a:spcPct val="0"/>
              </a:spcBef>
              <a:spcAft>
                <a:spcPct val="0"/>
              </a:spcAft>
              <a:defRPr sz="1600" b="1">
                <a:solidFill>
                  <a:schemeClr val="tx1"/>
                </a:solidFill>
                <a:latin typeface="Tahoma" panose="020B0604030504040204" pitchFamily="34" charset="0"/>
              </a:defRPr>
            </a:lvl7pPr>
            <a:lvl8pPr marL="3429000" indent="-228600" eaLnBrk="0" fontAlgn="base" hangingPunct="0">
              <a:spcBef>
                <a:spcPct val="0"/>
              </a:spcBef>
              <a:spcAft>
                <a:spcPct val="0"/>
              </a:spcAft>
              <a:defRPr sz="1600" b="1">
                <a:solidFill>
                  <a:schemeClr val="tx1"/>
                </a:solidFill>
                <a:latin typeface="Tahoma" panose="020B0604030504040204" pitchFamily="34" charset="0"/>
              </a:defRPr>
            </a:lvl8pPr>
            <a:lvl9pPr marL="3886200" indent="-228600" eaLnBrk="0" fontAlgn="base" hangingPunct="0">
              <a:spcBef>
                <a:spcPct val="0"/>
              </a:spcBef>
              <a:spcAft>
                <a:spcPct val="0"/>
              </a:spcAft>
              <a:defRPr sz="1600" b="1">
                <a:solidFill>
                  <a:schemeClr val="tx1"/>
                </a:solidFill>
                <a:latin typeface="Tahoma" panose="020B0604030504040204" pitchFamily="34" charset="0"/>
              </a:defRPr>
            </a:lvl9pPr>
          </a:lstStyle>
          <a:p>
            <a:r>
              <a:rPr lang="en-US" altLang="en-US" sz="900" b="0" baseline="30000" dirty="0">
                <a:cs typeface="Times New Roman" panose="02020603050405020304" pitchFamily="18" charset="0"/>
              </a:rPr>
              <a:t>*</a:t>
            </a:r>
            <a:r>
              <a:rPr lang="en-US" altLang="en-US" sz="900" b="0" dirty="0">
                <a:cs typeface="Times New Roman" panose="02020603050405020304" pitchFamily="18" charset="0"/>
              </a:rPr>
              <a:t>Data were analyzed with unconditional logistic regression. </a:t>
            </a:r>
            <a:endParaRPr lang="en-US" altLang="en-US" sz="800" b="0" dirty="0"/>
          </a:p>
          <a:p>
            <a:r>
              <a:rPr lang="en-US" altLang="en-US" sz="900" b="0" baseline="30000" dirty="0">
                <a:cs typeface="Times New Roman" panose="02020603050405020304" pitchFamily="18" charset="0"/>
              </a:rPr>
              <a:t>**</a:t>
            </a:r>
            <a:r>
              <a:rPr lang="en-US" altLang="en-US" sz="900" b="0" dirty="0">
                <a:cs typeface="Times New Roman" panose="02020603050405020304" pitchFamily="18" charset="0"/>
              </a:rPr>
              <a:t>Data were analyzed using a generalized estimating equation, correcting for within-subject correlation.</a:t>
            </a:r>
            <a:r>
              <a:rPr lang="en-US" altLang="en-US" sz="900" b="0" baseline="30000" dirty="0">
                <a:cs typeface="Times New Roman" panose="02020603050405020304" pitchFamily="18" charset="0"/>
              </a:rPr>
              <a:t> </a:t>
            </a:r>
            <a:endParaRPr lang="en-US" altLang="en-US" sz="3600" b="0" dirty="0"/>
          </a:p>
        </p:txBody>
      </p:sp>
      <p:sp>
        <p:nvSpPr>
          <p:cNvPr id="125983" name="Rectangle 31"/>
          <p:cNvSpPr>
            <a:spLocks noChangeArrowheads="1"/>
          </p:cNvSpPr>
          <p:nvPr/>
        </p:nvSpPr>
        <p:spPr bwMode="auto">
          <a:xfrm>
            <a:off x="1600200" y="5728494"/>
            <a:ext cx="9067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600" b="1">
                <a:solidFill>
                  <a:schemeClr val="tx1"/>
                </a:solidFill>
                <a:latin typeface="Tahoma" panose="020B0604030504040204" pitchFamily="34" charset="0"/>
              </a:defRPr>
            </a:lvl1pPr>
            <a:lvl2pPr marL="742950" indent="-285750" eaLnBrk="0" hangingPunct="0">
              <a:defRPr sz="1600" b="1">
                <a:solidFill>
                  <a:schemeClr val="tx1"/>
                </a:solidFill>
                <a:latin typeface="Tahoma" panose="020B0604030504040204" pitchFamily="34" charset="0"/>
              </a:defRPr>
            </a:lvl2pPr>
            <a:lvl3pPr marL="1143000" indent="-228600" eaLnBrk="0" hangingPunct="0">
              <a:defRPr sz="1600" b="1">
                <a:solidFill>
                  <a:schemeClr val="tx1"/>
                </a:solidFill>
                <a:latin typeface="Tahoma" panose="020B0604030504040204" pitchFamily="34" charset="0"/>
              </a:defRPr>
            </a:lvl3pPr>
            <a:lvl4pPr marL="1600200" indent="-228600" eaLnBrk="0" hangingPunct="0">
              <a:defRPr sz="1600" b="1">
                <a:solidFill>
                  <a:schemeClr val="tx1"/>
                </a:solidFill>
                <a:latin typeface="Tahoma" panose="020B0604030504040204" pitchFamily="34" charset="0"/>
              </a:defRPr>
            </a:lvl4pPr>
            <a:lvl5pPr marL="2057400" indent="-228600" eaLnBrk="0" hangingPunct="0">
              <a:defRPr sz="1600" b="1">
                <a:solidFill>
                  <a:schemeClr val="tx1"/>
                </a:solidFill>
                <a:latin typeface="Tahoma" panose="020B0604030504040204" pitchFamily="34" charset="0"/>
              </a:defRPr>
            </a:lvl5pPr>
            <a:lvl6pPr marL="2514600" indent="-228600" eaLnBrk="0" fontAlgn="base" hangingPunct="0">
              <a:spcBef>
                <a:spcPct val="0"/>
              </a:spcBef>
              <a:spcAft>
                <a:spcPct val="0"/>
              </a:spcAft>
              <a:defRPr sz="1600" b="1">
                <a:solidFill>
                  <a:schemeClr val="tx1"/>
                </a:solidFill>
                <a:latin typeface="Tahoma" panose="020B0604030504040204" pitchFamily="34" charset="0"/>
              </a:defRPr>
            </a:lvl6pPr>
            <a:lvl7pPr marL="2971800" indent="-228600" eaLnBrk="0" fontAlgn="base" hangingPunct="0">
              <a:spcBef>
                <a:spcPct val="0"/>
              </a:spcBef>
              <a:spcAft>
                <a:spcPct val="0"/>
              </a:spcAft>
              <a:defRPr sz="1600" b="1">
                <a:solidFill>
                  <a:schemeClr val="tx1"/>
                </a:solidFill>
                <a:latin typeface="Tahoma" panose="020B0604030504040204" pitchFamily="34" charset="0"/>
              </a:defRPr>
            </a:lvl7pPr>
            <a:lvl8pPr marL="3429000" indent="-228600" eaLnBrk="0" fontAlgn="base" hangingPunct="0">
              <a:spcBef>
                <a:spcPct val="0"/>
              </a:spcBef>
              <a:spcAft>
                <a:spcPct val="0"/>
              </a:spcAft>
              <a:defRPr sz="1600" b="1">
                <a:solidFill>
                  <a:schemeClr val="tx1"/>
                </a:solidFill>
                <a:latin typeface="Tahoma" panose="020B0604030504040204" pitchFamily="34" charset="0"/>
              </a:defRPr>
            </a:lvl8pPr>
            <a:lvl9pPr marL="3886200" indent="-228600" eaLnBrk="0" fontAlgn="base" hangingPunct="0">
              <a:spcBef>
                <a:spcPct val="0"/>
              </a:spcBef>
              <a:spcAft>
                <a:spcPct val="0"/>
              </a:spcAft>
              <a:defRPr sz="1600" b="1">
                <a:solidFill>
                  <a:schemeClr val="tx1"/>
                </a:solidFill>
                <a:latin typeface="Tahoma" panose="020B0604030504040204" pitchFamily="34" charset="0"/>
              </a:defRPr>
            </a:lvl9pPr>
          </a:lstStyle>
          <a:p>
            <a:r>
              <a:rPr lang="en-US" altLang="en-US" sz="1200" b="0" dirty="0"/>
              <a:t>Reprinted from Table 3 of: </a:t>
            </a:r>
            <a:r>
              <a:rPr lang="en-US" altLang="en-US" sz="1200" b="0" dirty="0" err="1"/>
              <a:t>Sainani</a:t>
            </a:r>
            <a:r>
              <a:rPr lang="en-US" altLang="en-US" sz="1200" b="0" dirty="0"/>
              <a:t> K. The importance of accounting for correlated observations. </a:t>
            </a:r>
            <a:r>
              <a:rPr lang="en-US" altLang="en-US" sz="1200" b="0" i="1" dirty="0"/>
              <a:t>PM&amp;R</a:t>
            </a:r>
            <a:r>
              <a:rPr lang="en-US" altLang="en-US" sz="1200" b="0" dirty="0"/>
              <a:t> 2010 Sep;2:858-61. </a:t>
            </a:r>
          </a:p>
        </p:txBody>
      </p:sp>
    </p:spTree>
    <p:extLst>
      <p:ext uri="{BB962C8B-B14F-4D97-AF65-F5344CB8AC3E}">
        <p14:creationId xmlns:p14="http://schemas.microsoft.com/office/powerpoint/2010/main" val="309546362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188637"/>
            <a:ext cx="7502711" cy="3157170"/>
          </a:xfrm>
          <a:prstGeom prst="rect">
            <a:avLst/>
          </a:prstGeom>
        </p:spPr>
      </p:pic>
    </p:spTree>
    <p:extLst>
      <p:ext uri="{BB962C8B-B14F-4D97-AF65-F5344CB8AC3E}">
        <p14:creationId xmlns:p14="http://schemas.microsoft.com/office/powerpoint/2010/main" val="22526427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Teaser...</a:t>
            </a:r>
            <a:endParaRPr lang="en-US" dirty="0"/>
          </a:p>
        </p:txBody>
      </p:sp>
      <p:sp>
        <p:nvSpPr>
          <p:cNvPr id="3" name="Content Placeholder 2"/>
          <p:cNvSpPr>
            <a:spLocks noGrp="1"/>
          </p:cNvSpPr>
          <p:nvPr>
            <p:ph idx="1"/>
          </p:nvPr>
        </p:nvSpPr>
        <p:spPr/>
        <p:txBody>
          <a:bodyPr/>
          <a:lstStyle/>
          <a:p>
            <a:endParaRPr lang="en-US" dirty="0"/>
          </a:p>
        </p:txBody>
      </p:sp>
      <p:pic>
        <p:nvPicPr>
          <p:cNvPr id="4" name="Picture 6" descr="C:\Users\hamza\Desktop\11151384-Background-Zippo-and-cigarettes-Stock-Pho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1981200"/>
            <a:ext cx="4419600"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78562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r>
              <a:rPr lang="en-US"/>
              <a:t>Correlation vs causality	</a:t>
            </a:r>
          </a:p>
        </p:txBody>
      </p:sp>
      <p:sp>
        <p:nvSpPr>
          <p:cNvPr id="23555" name="Rectangle 3"/>
          <p:cNvSpPr>
            <a:spLocks noGrp="1" noChangeArrowheads="1"/>
          </p:cNvSpPr>
          <p:nvPr>
            <p:ph idx="1"/>
          </p:nvPr>
        </p:nvSpPr>
        <p:spPr/>
        <p:txBody>
          <a:bodyPr/>
          <a:lstStyle/>
          <a:p>
            <a:pPr>
              <a:lnSpc>
                <a:spcPct val="90000"/>
              </a:lnSpc>
            </a:pPr>
            <a:r>
              <a:rPr lang="en-US" dirty="0"/>
              <a:t>Direction</a:t>
            </a:r>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3</a:t>
            </a:r>
            <a:r>
              <a:rPr lang="en-US" baseline="30000" dirty="0"/>
              <a:t>rd</a:t>
            </a:r>
            <a:r>
              <a:rPr lang="en-US" dirty="0"/>
              <a:t> variable </a:t>
            </a:r>
          </a:p>
          <a:p>
            <a:pPr>
              <a:lnSpc>
                <a:spcPct val="90000"/>
              </a:lnSpc>
            </a:pPr>
            <a:endParaRPr lang="de-DE" dirty="0"/>
          </a:p>
          <a:p>
            <a:pPr>
              <a:lnSpc>
                <a:spcPct val="90000"/>
              </a:lnSpc>
            </a:pPr>
            <a:endParaRPr lang="de-DE" dirty="0"/>
          </a:p>
          <a:p>
            <a:pPr>
              <a:lnSpc>
                <a:spcPct val="90000"/>
              </a:lnSpc>
            </a:pPr>
            <a:r>
              <a:rPr lang="de-DE" dirty="0" smtClean="0">
                <a:solidFill>
                  <a:srgbClr val="FF5050"/>
                </a:solidFill>
              </a:rPr>
              <a:t>Partial correlation </a:t>
            </a:r>
            <a:r>
              <a:rPr lang="en-US" dirty="0" smtClean="0">
                <a:solidFill>
                  <a:srgbClr val="FF5050"/>
                </a:solidFill>
              </a:rPr>
              <a:t>??  Adjustment </a:t>
            </a:r>
            <a:r>
              <a:rPr lang="en-US" dirty="0">
                <a:solidFill>
                  <a:srgbClr val="FF5050"/>
                </a:solidFill>
              </a:rPr>
              <a:t>?</a:t>
            </a:r>
          </a:p>
          <a:p>
            <a:pPr>
              <a:lnSpc>
                <a:spcPct val="90000"/>
              </a:lnSpc>
            </a:pPr>
            <a:endParaRPr lang="en-US" dirty="0"/>
          </a:p>
          <a:p>
            <a:pPr>
              <a:lnSpc>
                <a:spcPct val="90000"/>
              </a:lnSpc>
            </a:pPr>
            <a:endParaRPr lang="en-US" dirty="0"/>
          </a:p>
          <a:p>
            <a:pPr>
              <a:lnSpc>
                <a:spcPct val="90000"/>
              </a:lnSpc>
            </a:pPr>
            <a:endParaRPr lang="en-US" dirty="0"/>
          </a:p>
        </p:txBody>
      </p:sp>
      <p:sp>
        <p:nvSpPr>
          <p:cNvPr id="23557" name="AutoShape 5" descr="Image result for egg or chicken"/>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23558" name="Picture 6" descr="download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0387" y="1590675"/>
            <a:ext cx="2714625" cy="1685925"/>
          </a:xfrm>
          <a:prstGeom prst="rect">
            <a:avLst/>
          </a:prstGeom>
          <a:noFill/>
          <a:extLst>
            <a:ext uri="{909E8E84-426E-40DD-AFC4-6F175D3DCCD1}">
              <a14:hiddenFill xmlns:a14="http://schemas.microsoft.com/office/drawing/2010/main">
                <a:solidFill>
                  <a:srgbClr val="FFFFFF"/>
                </a:solidFill>
              </a14:hiddenFill>
            </a:ext>
          </a:extLst>
        </p:spPr>
      </p:pic>
      <p:sp>
        <p:nvSpPr>
          <p:cNvPr id="23560" name="AutoShape 8" descr="Image result for spy"/>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23561" name="Picture 9" descr="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289" y="380014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60466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p:txBody>
          <a:bodyPr/>
          <a:lstStyle/>
          <a:p>
            <a:r>
              <a:rPr lang="en-US"/>
              <a:t>spearmen</a:t>
            </a:r>
          </a:p>
        </p:txBody>
      </p:sp>
      <p:sp>
        <p:nvSpPr>
          <p:cNvPr id="37891" name="Rectangle 3"/>
          <p:cNvSpPr>
            <a:spLocks noGrp="1" noChangeArrowheads="1"/>
          </p:cNvSpPr>
          <p:nvPr>
            <p:ph idx="1"/>
          </p:nvPr>
        </p:nvSpPr>
        <p:spPr/>
        <p:txBody>
          <a:bodyPr/>
          <a:lstStyle/>
          <a:p>
            <a:r>
              <a:rPr lang="en-US" dirty="0"/>
              <a:t>Non parametric </a:t>
            </a:r>
          </a:p>
          <a:p>
            <a:r>
              <a:rPr lang="en-US" dirty="0"/>
              <a:t>Ranks then </a:t>
            </a:r>
            <a:r>
              <a:rPr lang="en-US" dirty="0" err="1"/>
              <a:t>pearson</a:t>
            </a:r>
            <a:endParaRPr lang="en-US" dirty="0"/>
          </a:p>
          <a:p>
            <a:r>
              <a:rPr lang="en-US" dirty="0"/>
              <a:t>Similar equation </a:t>
            </a:r>
          </a:p>
          <a:p>
            <a:endParaRPr lang="en-US" dirty="0"/>
          </a:p>
        </p:txBody>
      </p:sp>
      <p:sp>
        <p:nvSpPr>
          <p:cNvPr id="37893" name="AutoShape 5" descr="Image result for twin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37894" name="Picture 6" descr="download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3657601"/>
            <a:ext cx="240982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83067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p:txBody>
          <a:bodyPr/>
          <a:lstStyle/>
          <a:p>
            <a:r>
              <a:rPr lang="en-US"/>
              <a:t>Kendall tau</a:t>
            </a:r>
          </a:p>
        </p:txBody>
      </p:sp>
      <p:sp>
        <p:nvSpPr>
          <p:cNvPr id="38915" name="Rectangle 3"/>
          <p:cNvSpPr>
            <a:spLocks noGrp="1" noChangeArrowheads="1"/>
          </p:cNvSpPr>
          <p:nvPr>
            <p:ph idx="1"/>
          </p:nvPr>
        </p:nvSpPr>
        <p:spPr/>
        <p:txBody>
          <a:bodyPr>
            <a:normAutofit fontScale="77500" lnSpcReduction="20000"/>
          </a:bodyPr>
          <a:lstStyle/>
          <a:p>
            <a:pPr>
              <a:lnSpc>
                <a:spcPct val="80000"/>
              </a:lnSpc>
            </a:pPr>
            <a:r>
              <a:rPr lang="en-US" sz="2400"/>
              <a:t>Non parametric </a:t>
            </a:r>
          </a:p>
          <a:p>
            <a:pPr>
              <a:lnSpc>
                <a:spcPct val="80000"/>
              </a:lnSpc>
            </a:pPr>
            <a:endParaRPr lang="en-US" sz="2400"/>
          </a:p>
          <a:p>
            <a:pPr>
              <a:lnSpc>
                <a:spcPct val="80000"/>
              </a:lnSpc>
            </a:pPr>
            <a:endParaRPr lang="en-US" sz="2400"/>
          </a:p>
          <a:p>
            <a:pPr>
              <a:lnSpc>
                <a:spcPct val="80000"/>
              </a:lnSpc>
            </a:pPr>
            <a:endParaRPr lang="en-US" sz="2400"/>
          </a:p>
          <a:p>
            <a:pPr>
              <a:lnSpc>
                <a:spcPct val="80000"/>
              </a:lnSpc>
            </a:pPr>
            <a:r>
              <a:rPr lang="en-US" sz="2400"/>
              <a:t>small data &amp; tied ranks.</a:t>
            </a:r>
          </a:p>
          <a:p>
            <a:pPr>
              <a:lnSpc>
                <a:spcPct val="80000"/>
              </a:lnSpc>
            </a:pPr>
            <a:endParaRPr lang="en-US" sz="2400"/>
          </a:p>
          <a:p>
            <a:pPr>
              <a:lnSpc>
                <a:spcPct val="80000"/>
              </a:lnSpc>
            </a:pPr>
            <a:endParaRPr lang="en-US" sz="2400"/>
          </a:p>
          <a:p>
            <a:pPr>
              <a:lnSpc>
                <a:spcPct val="80000"/>
              </a:lnSpc>
            </a:pPr>
            <a:endParaRPr lang="en-US" sz="2400"/>
          </a:p>
          <a:p>
            <a:pPr>
              <a:lnSpc>
                <a:spcPct val="80000"/>
              </a:lnSpc>
            </a:pPr>
            <a:r>
              <a:rPr lang="en-US" sz="2400"/>
              <a:t>Kendall better than spearmen</a:t>
            </a:r>
          </a:p>
          <a:p>
            <a:pPr>
              <a:lnSpc>
                <a:spcPct val="80000"/>
              </a:lnSpc>
            </a:pPr>
            <a:endParaRPr lang="en-US" sz="2400"/>
          </a:p>
          <a:p>
            <a:pPr>
              <a:lnSpc>
                <a:spcPct val="80000"/>
              </a:lnSpc>
            </a:pPr>
            <a:endParaRPr lang="en-US" sz="2400"/>
          </a:p>
          <a:p>
            <a:pPr>
              <a:lnSpc>
                <a:spcPct val="80000"/>
              </a:lnSpc>
            </a:pPr>
            <a:r>
              <a:rPr lang="en-US" sz="2400"/>
              <a:t>more accurate generalizations from Kendall’s statistic than from Spearman’s</a:t>
            </a:r>
          </a:p>
        </p:txBody>
      </p:sp>
      <p:sp>
        <p:nvSpPr>
          <p:cNvPr id="38917" name="AutoShape 5" descr="Image result for judo gam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38918" name="Picture 6" descr="download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219200"/>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38920" name="AutoShape 8" descr="Image result for rumo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38921" name="Picture 9" descr="download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1" y="3352801"/>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77857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r>
              <a:rPr lang="en-US" altLang="en-US" sz="4000"/>
              <a:t>Biserial and point-biserial correlations</a:t>
            </a:r>
          </a:p>
        </p:txBody>
      </p:sp>
      <p:sp>
        <p:nvSpPr>
          <p:cNvPr id="47107" name="Rectangle 3"/>
          <p:cNvSpPr>
            <a:spLocks noGrp="1" noChangeArrowheads="1"/>
          </p:cNvSpPr>
          <p:nvPr>
            <p:ph idx="1"/>
          </p:nvPr>
        </p:nvSpPr>
        <p:spPr/>
        <p:txBody>
          <a:bodyPr>
            <a:normAutofit fontScale="77500" lnSpcReduction="20000"/>
          </a:bodyPr>
          <a:lstStyle/>
          <a:p>
            <a:pPr>
              <a:lnSpc>
                <a:spcPct val="90000"/>
              </a:lnSpc>
            </a:pPr>
            <a:endParaRPr lang="en-US" altLang="en-US" sz="2800" dirty="0"/>
          </a:p>
          <a:p>
            <a:pPr>
              <a:lnSpc>
                <a:spcPct val="90000"/>
              </a:lnSpc>
            </a:pPr>
            <a:endParaRPr lang="en-US" altLang="en-US" sz="2800" dirty="0"/>
          </a:p>
          <a:p>
            <a:pPr>
              <a:lnSpc>
                <a:spcPct val="90000"/>
              </a:lnSpc>
            </a:pPr>
            <a:endParaRPr lang="en-US" altLang="en-US" sz="2800" dirty="0"/>
          </a:p>
          <a:p>
            <a:pPr>
              <a:lnSpc>
                <a:spcPct val="90000"/>
              </a:lnSpc>
            </a:pPr>
            <a:endParaRPr lang="en-US" altLang="en-US" sz="2800" dirty="0"/>
          </a:p>
          <a:p>
            <a:pPr>
              <a:lnSpc>
                <a:spcPct val="90000"/>
              </a:lnSpc>
            </a:pPr>
            <a:endParaRPr lang="en-US" altLang="en-US" sz="2800" dirty="0"/>
          </a:p>
          <a:p>
            <a:pPr>
              <a:lnSpc>
                <a:spcPct val="90000"/>
              </a:lnSpc>
            </a:pPr>
            <a:endParaRPr lang="en-US" altLang="en-US" sz="2800" dirty="0"/>
          </a:p>
          <a:p>
            <a:pPr>
              <a:lnSpc>
                <a:spcPct val="90000"/>
              </a:lnSpc>
            </a:pPr>
            <a:endParaRPr lang="en-US" altLang="en-US" sz="2800" b="1" dirty="0"/>
          </a:p>
          <a:p>
            <a:pPr>
              <a:lnSpc>
                <a:spcPct val="90000"/>
              </a:lnSpc>
            </a:pPr>
            <a:r>
              <a:rPr lang="en-US" altLang="en-US" sz="2800" b="1" dirty="0"/>
              <a:t>point-</a:t>
            </a:r>
            <a:r>
              <a:rPr lang="en-US" altLang="en-US" sz="2800" b="1" dirty="0" err="1"/>
              <a:t>biserial</a:t>
            </a:r>
            <a:r>
              <a:rPr lang="en-US" altLang="en-US" sz="2800" b="1" dirty="0"/>
              <a:t> correlation </a:t>
            </a:r>
            <a:r>
              <a:rPr lang="en-US" altLang="en-US" sz="2800" dirty="0"/>
              <a:t>coefficient (</a:t>
            </a:r>
            <a:r>
              <a:rPr lang="en-US" altLang="en-US" sz="2800" i="1" dirty="0" err="1"/>
              <a:t>r</a:t>
            </a:r>
            <a:r>
              <a:rPr lang="en-US" altLang="en-US" sz="2800" dirty="0" err="1"/>
              <a:t>pb</a:t>
            </a:r>
            <a:r>
              <a:rPr lang="en-US" altLang="en-US" sz="2800" dirty="0"/>
              <a:t>)</a:t>
            </a:r>
          </a:p>
          <a:p>
            <a:pPr>
              <a:lnSpc>
                <a:spcPct val="90000"/>
              </a:lnSpc>
            </a:pPr>
            <a:r>
              <a:rPr lang="en-US" altLang="en-US" sz="2800" b="1" dirty="0" err="1"/>
              <a:t>biserial</a:t>
            </a:r>
            <a:r>
              <a:rPr lang="en-US" altLang="en-US" sz="2800" b="1" dirty="0"/>
              <a:t> correlation </a:t>
            </a:r>
            <a:r>
              <a:rPr lang="en-US" altLang="en-US" sz="2800" dirty="0"/>
              <a:t>coefficient (</a:t>
            </a:r>
            <a:r>
              <a:rPr lang="en-US" altLang="en-US" sz="2800" i="1" dirty="0" err="1"/>
              <a:t>r</a:t>
            </a:r>
            <a:r>
              <a:rPr lang="en-US" altLang="en-US" sz="2800" dirty="0" err="1"/>
              <a:t>b</a:t>
            </a:r>
            <a:r>
              <a:rPr lang="en-US" altLang="en-US" sz="2800" dirty="0"/>
              <a:t>)</a:t>
            </a:r>
          </a:p>
          <a:p>
            <a:pPr>
              <a:lnSpc>
                <a:spcPct val="90000"/>
              </a:lnSpc>
            </a:pPr>
            <a:r>
              <a:rPr lang="en-US" altLang="en-US" sz="2800" dirty="0"/>
              <a:t>Huge difference in calculations…!</a:t>
            </a:r>
          </a:p>
          <a:p>
            <a:pPr>
              <a:lnSpc>
                <a:spcPct val="90000"/>
              </a:lnSpc>
            </a:pPr>
            <a:endParaRPr lang="en-US" altLang="en-US" sz="2800" dirty="0"/>
          </a:p>
        </p:txBody>
      </p:sp>
      <p:sp>
        <p:nvSpPr>
          <p:cNvPr id="47109" name="AutoShape 5" descr="Image result for prison"/>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11" name="AutoShape 7" descr="Image result for prison"/>
          <p:cNvSpPr>
            <a:spLocks noChangeAspect="1" noChangeArrowheads="1"/>
          </p:cNvSpPr>
          <p:nvPr/>
        </p:nvSpPr>
        <p:spPr bwMode="auto">
          <a:xfrm>
            <a:off x="1679575" y="46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112" name="Picture 8" descr="download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76400"/>
            <a:ext cx="3429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7113" name="Picture 9"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048001"/>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224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Randomization</a:t>
            </a:r>
            <a:endParaRPr lang="en-US" dirty="0"/>
          </a:p>
        </p:txBody>
      </p:sp>
      <p:sp>
        <p:nvSpPr>
          <p:cNvPr id="3" name="Content Placeholder 2"/>
          <p:cNvSpPr>
            <a:spLocks noGrp="1"/>
          </p:cNvSpPr>
          <p:nvPr>
            <p:ph idx="1"/>
          </p:nvPr>
        </p:nvSpPr>
        <p:spPr/>
        <p:txBody>
          <a:bodyPr/>
          <a:lstStyle/>
          <a:p>
            <a:endParaRPr lang="en-US"/>
          </a:p>
        </p:txBody>
      </p:sp>
      <p:pic>
        <p:nvPicPr>
          <p:cNvPr id="3074" name="Picture 2" descr="ماتت دوللي المستنسخة وبقي ما يبشر العلما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153" y="2012503"/>
            <a:ext cx="7806844" cy="43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4520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https://istats.shinyapps.io/Association_Quantitative/</a:t>
            </a:r>
          </a:p>
        </p:txBody>
      </p:sp>
    </p:spTree>
    <p:extLst>
      <p:ext uri="{BB962C8B-B14F-4D97-AF65-F5344CB8AC3E}">
        <p14:creationId xmlns:p14="http://schemas.microsoft.com/office/powerpoint/2010/main" val="287763797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42494" y="1642813"/>
            <a:ext cx="8507012" cy="3572374"/>
          </a:xfrm>
          <a:prstGeom prst="rect">
            <a:avLst/>
          </a:prstGeom>
        </p:spPr>
      </p:pic>
    </p:spTree>
    <p:extLst>
      <p:ext uri="{BB962C8B-B14F-4D97-AF65-F5344CB8AC3E}">
        <p14:creationId xmlns:p14="http://schemas.microsoft.com/office/powerpoint/2010/main" val="413816136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Prediction</a:t>
            </a:r>
            <a:endParaRPr lang="en-US" dirty="0"/>
          </a:p>
        </p:txBody>
      </p:sp>
      <p:sp>
        <p:nvSpPr>
          <p:cNvPr id="3" name="Content Placeholder 2"/>
          <p:cNvSpPr>
            <a:spLocks noGrp="1"/>
          </p:cNvSpPr>
          <p:nvPr>
            <p:ph idx="1"/>
          </p:nvPr>
        </p:nvSpPr>
        <p:spPr/>
        <p:txBody>
          <a:bodyPr/>
          <a:lstStyle/>
          <a:p>
            <a:endParaRPr lang="en-US" altLang="en-US" dirty="0" smtClean="0">
              <a:cs typeface="Times New Roman" panose="02020603050405020304" pitchFamily="18" charset="0"/>
            </a:endParaRPr>
          </a:p>
          <a:p>
            <a:endParaRPr lang="en-US" altLang="en-US" dirty="0" smtClean="0">
              <a:cs typeface="Times New Roman" panose="02020603050405020304" pitchFamily="18" charset="0"/>
            </a:endParaRPr>
          </a:p>
          <a:p>
            <a:endParaRPr lang="en-US" altLang="en-US" dirty="0">
              <a:cs typeface="Times New Roman" panose="02020603050405020304" pitchFamily="18" charset="0"/>
            </a:endParaRPr>
          </a:p>
          <a:p>
            <a:pPr marL="0" indent="0">
              <a:buNone/>
            </a:pPr>
            <a:endParaRPr lang="en-US" altLang="en-US" dirty="0">
              <a:cs typeface="Times New Roman" panose="02020603050405020304" pitchFamily="18" charset="0"/>
            </a:endParaRPr>
          </a:p>
          <a:p>
            <a:r>
              <a:rPr lang="en-US" altLang="en-US" dirty="0" smtClean="0">
                <a:cs typeface="Times New Roman" panose="02020603050405020304" pitchFamily="18" charset="0"/>
              </a:rPr>
              <a:t>In </a:t>
            </a:r>
            <a:r>
              <a:rPr lang="en-US" altLang="en-US" dirty="0">
                <a:cs typeface="Times New Roman" panose="02020603050405020304" pitchFamily="18" charset="0"/>
              </a:rPr>
              <a:t>correlation, the two variables are treated as equals.  In regression, one variable is considered independent (=predictor) variable (</a:t>
            </a:r>
            <a:r>
              <a:rPr lang="en-US" altLang="en-US" i="1" dirty="0">
                <a:cs typeface="Times New Roman" panose="02020603050405020304" pitchFamily="18" charset="0"/>
              </a:rPr>
              <a:t>X</a:t>
            </a:r>
            <a:r>
              <a:rPr lang="en-US" altLang="en-US" dirty="0">
                <a:cs typeface="Times New Roman" panose="02020603050405020304" pitchFamily="18" charset="0"/>
              </a:rPr>
              <a:t>) and the other the dependent (=outcome) variable </a:t>
            </a:r>
            <a:r>
              <a:rPr lang="en-US" altLang="en-US" i="1" dirty="0">
                <a:cs typeface="Times New Roman" panose="02020603050405020304" pitchFamily="18" charset="0"/>
              </a:rPr>
              <a:t>Y</a:t>
            </a:r>
            <a:r>
              <a:rPr lang="en-US" altLang="en-US" dirty="0">
                <a:cs typeface="Times New Roman" panose="02020603050405020304" pitchFamily="18" charset="0"/>
              </a:rPr>
              <a:t>.</a:t>
            </a:r>
            <a:r>
              <a:rPr lang="en-US" altLang="en-US" dirty="0">
                <a:cs typeface="Arial" panose="020B0604020202020204" pitchFamily="34" charset="0"/>
              </a:rPr>
              <a:t> </a:t>
            </a:r>
          </a:p>
          <a:p>
            <a:endParaRPr lang="en-US" dirty="0"/>
          </a:p>
        </p:txBody>
      </p:sp>
      <p:pic>
        <p:nvPicPr>
          <p:cNvPr id="5" name="Picture 4"/>
          <p:cNvPicPr>
            <a:picLocks noChangeAspect="1"/>
          </p:cNvPicPr>
          <p:nvPr/>
        </p:nvPicPr>
        <p:blipFill>
          <a:blip r:embed="rId3"/>
          <a:stretch>
            <a:fillRect/>
          </a:stretch>
        </p:blipFill>
        <p:spPr>
          <a:xfrm>
            <a:off x="4510006" y="1472339"/>
            <a:ext cx="3619068" cy="2399599"/>
          </a:xfrm>
          <a:prstGeom prst="rect">
            <a:avLst/>
          </a:prstGeom>
        </p:spPr>
      </p:pic>
    </p:spTree>
    <p:extLst>
      <p:ext uri="{BB962C8B-B14F-4D97-AF65-F5344CB8AC3E}">
        <p14:creationId xmlns:p14="http://schemas.microsoft.com/office/powerpoint/2010/main" val="40461627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ordinary least squares? </a:t>
            </a:r>
            <a:endParaRPr lang="en-US" dirty="0"/>
          </a:p>
        </p:txBody>
      </p:sp>
      <p:sp>
        <p:nvSpPr>
          <p:cNvPr id="3" name="Content Placeholder 2"/>
          <p:cNvSpPr>
            <a:spLocks noGrp="1"/>
          </p:cNvSpPr>
          <p:nvPr>
            <p:ph idx="1"/>
          </p:nvPr>
        </p:nvSpPr>
        <p:spPr/>
        <p:txBody>
          <a:bodyPr/>
          <a:lstStyle/>
          <a:p>
            <a:r>
              <a:rPr lang="en-US" dirty="0" smtClean="0"/>
              <a:t>What is ordinary? </a:t>
            </a:r>
            <a:endParaRPr lang="en-US" dirty="0"/>
          </a:p>
        </p:txBody>
      </p:sp>
    </p:spTree>
    <p:extLst>
      <p:ext uri="{BB962C8B-B14F-4D97-AF65-F5344CB8AC3E}">
        <p14:creationId xmlns:p14="http://schemas.microsoft.com/office/powerpoint/2010/main" val="23166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406092" y="1933270"/>
            <a:ext cx="3658111" cy="4363059"/>
          </a:xfrm>
          <a:prstGeom prst="rect">
            <a:avLst/>
          </a:prstGeom>
        </p:spPr>
      </p:pic>
    </p:spTree>
    <p:extLst>
      <p:ext uri="{BB962C8B-B14F-4D97-AF65-F5344CB8AC3E}">
        <p14:creationId xmlns:p14="http://schemas.microsoft.com/office/powerpoint/2010/main" val="19111574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1853248"/>
            <a:ext cx="8183117" cy="943107"/>
          </a:xfrm>
          <a:prstGeom prst="rect">
            <a:avLst/>
          </a:prstGeom>
        </p:spPr>
      </p:pic>
      <p:pic>
        <p:nvPicPr>
          <p:cNvPr id="5" name="Picture 4"/>
          <p:cNvPicPr>
            <a:picLocks noChangeAspect="1"/>
          </p:cNvPicPr>
          <p:nvPr/>
        </p:nvPicPr>
        <p:blipFill>
          <a:blip r:embed="rId4"/>
          <a:stretch>
            <a:fillRect/>
          </a:stretch>
        </p:blipFill>
        <p:spPr>
          <a:xfrm>
            <a:off x="1596111" y="3420489"/>
            <a:ext cx="7059010" cy="1552792"/>
          </a:xfrm>
          <a:prstGeom prst="rect">
            <a:avLst/>
          </a:prstGeom>
        </p:spPr>
      </p:pic>
    </p:spTree>
    <p:extLst>
      <p:ext uri="{BB962C8B-B14F-4D97-AF65-F5344CB8AC3E}">
        <p14:creationId xmlns:p14="http://schemas.microsoft.com/office/powerpoint/2010/main" val="2161459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for linear regression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741874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09860" y="885536"/>
            <a:ext cx="4496427" cy="5534797"/>
          </a:xfrm>
          <a:prstGeom prst="rect">
            <a:avLst/>
          </a:prstGeom>
        </p:spPr>
      </p:pic>
      <p:sp>
        <p:nvSpPr>
          <p:cNvPr id="5" name="TextBox 4"/>
          <p:cNvSpPr txBox="1"/>
          <p:nvPr/>
        </p:nvSpPr>
        <p:spPr>
          <a:xfrm>
            <a:off x="8203882" y="6212541"/>
            <a:ext cx="3967753" cy="646331"/>
          </a:xfrm>
          <a:prstGeom prst="rect">
            <a:avLst/>
          </a:prstGeom>
          <a:noFill/>
        </p:spPr>
        <p:txBody>
          <a:bodyPr wrap="none" rtlCol="0">
            <a:spAutoFit/>
          </a:bodyPr>
          <a:lstStyle/>
          <a:p>
            <a:r>
              <a:rPr lang="en-US" dirty="0"/>
              <a:t>What about adjusted R squared? </a:t>
            </a:r>
          </a:p>
          <a:p>
            <a:endParaRPr lang="en-US" dirty="0"/>
          </a:p>
        </p:txBody>
      </p:sp>
    </p:spTree>
    <p:extLst>
      <p:ext uri="{BB962C8B-B14F-4D97-AF65-F5344CB8AC3E}">
        <p14:creationId xmlns:p14="http://schemas.microsoft.com/office/powerpoint/2010/main" val="35079497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4746" y="80495"/>
            <a:ext cx="12841492" cy="6697010"/>
          </a:xfrm>
          <a:prstGeom prst="rect">
            <a:avLst/>
          </a:prstGeom>
        </p:spPr>
      </p:pic>
    </p:spTree>
    <p:extLst>
      <p:ext uri="{BB962C8B-B14F-4D97-AF65-F5344CB8AC3E}">
        <p14:creationId xmlns:p14="http://schemas.microsoft.com/office/powerpoint/2010/main" val="31570698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 of determination</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endParaRPr lang="ar-EG" dirty="0"/>
          </a:p>
          <a:p>
            <a:pPr marL="0" indent="0" algn="ctr">
              <a:buNone/>
            </a:pPr>
            <a:r>
              <a:rPr lang="en-US" sz="3200" b="1" dirty="0" smtClean="0"/>
              <a:t>Adjusted R squared</a:t>
            </a:r>
            <a:endParaRPr lang="en-US" sz="3200" b="1" dirty="0"/>
          </a:p>
          <a:p>
            <a:pPr marL="0" indent="0" algn="ctr">
              <a:buNone/>
            </a:pPr>
            <a:endParaRPr lang="en-US" sz="3200" b="1" dirty="0" smtClean="0"/>
          </a:p>
          <a:p>
            <a:pPr marL="0" indent="0" algn="ctr">
              <a:buNone/>
            </a:pPr>
            <a:r>
              <a:rPr lang="en-US" sz="3100" dirty="0" smtClean="0"/>
              <a:t>N </a:t>
            </a:r>
            <a:r>
              <a:rPr lang="en-US" sz="3100" dirty="0" err="1" smtClean="0"/>
              <a:t>obs</a:t>
            </a:r>
            <a:r>
              <a:rPr lang="en-US" sz="3100" dirty="0" smtClean="0"/>
              <a:t> ~ </a:t>
            </a:r>
            <a:r>
              <a:rPr lang="en-US" sz="3100" b="1" dirty="0" smtClean="0"/>
              <a:t>20</a:t>
            </a:r>
            <a:r>
              <a:rPr lang="en-US" sz="3100" dirty="0" smtClean="0"/>
              <a:t> </a:t>
            </a:r>
            <a:r>
              <a:rPr lang="en-US" sz="3100" dirty="0"/>
              <a:t>times </a:t>
            </a:r>
            <a:r>
              <a:rPr lang="en-US" sz="3100" dirty="0" smtClean="0"/>
              <a:t>&gt; variables </a:t>
            </a:r>
            <a:r>
              <a:rPr lang="en-US" sz="3100" dirty="0"/>
              <a:t>under study</a:t>
            </a:r>
          </a:p>
          <a:p>
            <a:pPr marL="0" indent="0" algn="ctr">
              <a:buNone/>
            </a:pPr>
            <a:endParaRPr lang="en-US" sz="3200" b="1" dirty="0"/>
          </a:p>
        </p:txBody>
      </p:sp>
      <p:pic>
        <p:nvPicPr>
          <p:cNvPr id="5122" name="Picture 2" descr="Image result for 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466" y="2196388"/>
            <a:ext cx="2533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031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722638" y="2226026"/>
            <a:ext cx="6744641" cy="4210638"/>
          </a:xfrm>
          <a:prstGeom prst="rect">
            <a:avLst/>
          </a:prstGeom>
        </p:spPr>
      </p:pic>
    </p:spTree>
    <p:extLst>
      <p:ext uri="{BB962C8B-B14F-4D97-AF65-F5344CB8AC3E}">
        <p14:creationId xmlns:p14="http://schemas.microsoft.com/office/powerpoint/2010/main" val="2492950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3176"/>
          </a:xfrm>
          <a:prstGeom prst="rect">
            <a:avLst/>
          </a:prstGeom>
        </p:spPr>
      </p:pic>
    </p:spTree>
    <p:extLst>
      <p:ext uri="{BB962C8B-B14F-4D97-AF65-F5344CB8AC3E}">
        <p14:creationId xmlns:p14="http://schemas.microsoft.com/office/powerpoint/2010/main" val="245230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Is R-squared Useless? | University of Virginia Library Research Data Services + Sciences</a:t>
            </a:r>
          </a:p>
          <a:p>
            <a:r>
              <a:rPr lang="en-US" dirty="0">
                <a:hlinkClick r:id="rId3"/>
              </a:rPr>
              <a:t>https://data.library.virginia.edu/is-r-squared-useless</a:t>
            </a:r>
            <a:r>
              <a:rPr lang="en-US" dirty="0" smtClean="0">
                <a:hlinkClick r:id="rId3"/>
              </a:rPr>
              <a:t>/</a:t>
            </a:r>
            <a:endParaRPr lang="en-US" dirty="0" smtClean="0"/>
          </a:p>
          <a:p>
            <a:endParaRPr lang="en-US" dirty="0"/>
          </a:p>
          <a:p>
            <a:endParaRPr lang="en-US" dirty="0" smtClean="0"/>
          </a:p>
          <a:p>
            <a:r>
              <a:rPr lang="en-US" dirty="0"/>
              <a:t>36-401, Modern Regression (2015)</a:t>
            </a:r>
          </a:p>
          <a:p>
            <a:r>
              <a:rPr lang="en-US" dirty="0">
                <a:hlinkClick r:id="rId4"/>
              </a:rPr>
              <a:t>http://www.stat.cmu.edu/~cshalizi/mreg/15</a:t>
            </a:r>
            <a:r>
              <a:rPr lang="en-US" dirty="0" smtClean="0">
                <a:hlinkClick r:id="rId4"/>
              </a:rPr>
              <a:t>/</a:t>
            </a:r>
            <a:endParaRPr lang="en-US" dirty="0" smtClean="0"/>
          </a:p>
          <a:p>
            <a:endParaRPr lang="en-US" dirty="0"/>
          </a:p>
          <a:p>
            <a:r>
              <a:rPr lang="en-US" dirty="0"/>
              <a:t>using cross-validation can assist us with validating any measure that helps us understand the fit of a model to our data</a:t>
            </a:r>
            <a:r>
              <a:rPr lang="en-US" dirty="0" smtClean="0"/>
              <a:t>. </a:t>
            </a:r>
            <a:r>
              <a:rPr lang="en-US" dirty="0" smtClean="0">
                <a:solidFill>
                  <a:srgbClr val="FF0000"/>
                </a:solidFill>
              </a:rPr>
              <a:t>HOW?</a:t>
            </a:r>
            <a:endParaRPr lang="en-US" dirty="0">
              <a:solidFill>
                <a:srgbClr val="FF0000"/>
              </a:solidFill>
            </a:endParaRPr>
          </a:p>
        </p:txBody>
      </p:sp>
    </p:spTree>
    <p:extLst>
      <p:ext uri="{BB962C8B-B14F-4D97-AF65-F5344CB8AC3E}">
        <p14:creationId xmlns:p14="http://schemas.microsoft.com/office/powerpoint/2010/main" val="2748492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2490284" y="2790736"/>
            <a:ext cx="7211431" cy="1276528"/>
          </a:xfrm>
          <a:prstGeom prst="rect">
            <a:avLst/>
          </a:prstGeom>
        </p:spPr>
      </p:pic>
    </p:spTree>
    <p:extLst>
      <p:ext uri="{BB962C8B-B14F-4D97-AF65-F5344CB8AC3E}">
        <p14:creationId xmlns:p14="http://schemas.microsoft.com/office/powerpoint/2010/main" val="35712518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05840" y="2428257"/>
            <a:ext cx="5420481" cy="4429743"/>
          </a:xfrm>
          <a:prstGeom prst="rect">
            <a:avLst/>
          </a:prstGeom>
        </p:spPr>
      </p:pic>
    </p:spTree>
    <p:extLst>
      <p:ext uri="{BB962C8B-B14F-4D97-AF65-F5344CB8AC3E}">
        <p14:creationId xmlns:p14="http://schemas.microsoft.com/office/powerpoint/2010/main" val="405451124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50976" y="1437519"/>
            <a:ext cx="8426867" cy="5420481"/>
          </a:xfrm>
          <a:prstGeom prst="rect">
            <a:avLst/>
          </a:prstGeom>
        </p:spPr>
      </p:pic>
    </p:spTree>
    <p:extLst>
      <p:ext uri="{BB962C8B-B14F-4D97-AF65-F5344CB8AC3E}">
        <p14:creationId xmlns:p14="http://schemas.microsoft.com/office/powerpoint/2010/main" val="325674708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1977" y="1286427"/>
            <a:ext cx="8825169" cy="4663616"/>
          </a:xfrm>
          <a:prstGeom prst="rect">
            <a:avLst/>
          </a:prstGeom>
        </p:spPr>
      </p:pic>
    </p:spTree>
    <p:extLst>
      <p:ext uri="{BB962C8B-B14F-4D97-AF65-F5344CB8AC3E}">
        <p14:creationId xmlns:p14="http://schemas.microsoft.com/office/powerpoint/2010/main" val="110027622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17665" y="1396314"/>
            <a:ext cx="9035686" cy="4549217"/>
          </a:xfrm>
          <a:prstGeom prst="rect">
            <a:avLst/>
          </a:prstGeom>
        </p:spPr>
      </p:pic>
    </p:spTree>
    <p:extLst>
      <p:ext uri="{BB962C8B-B14F-4D97-AF65-F5344CB8AC3E}">
        <p14:creationId xmlns:p14="http://schemas.microsoft.com/office/powerpoint/2010/main" val="80526244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TEASER</a:t>
            </a:r>
            <a:endParaRPr lang="en-US" dirty="0"/>
          </a:p>
        </p:txBody>
      </p:sp>
      <p:sp>
        <p:nvSpPr>
          <p:cNvPr id="3" name="Content Placeholder 2"/>
          <p:cNvSpPr>
            <a:spLocks noGrp="1"/>
          </p:cNvSpPr>
          <p:nvPr>
            <p:ph idx="1"/>
          </p:nvPr>
        </p:nvSpPr>
        <p:spPr>
          <a:xfrm>
            <a:off x="1251678" y="2286001"/>
            <a:ext cx="10178322" cy="4571999"/>
          </a:xfrm>
        </p:spPr>
        <p:txBody>
          <a:bodyPr>
            <a:normAutofit lnSpcReduction="10000"/>
          </a:bodyPr>
          <a:lstStyle/>
          <a:p>
            <a:pPr>
              <a:lnSpc>
                <a:spcPct val="80000"/>
              </a:lnSpc>
              <a:spcBef>
                <a:spcPct val="0"/>
              </a:spcBef>
            </a:pPr>
            <a:endParaRPr lang="en-US" altLang="en-US" sz="3200" dirty="0"/>
          </a:p>
          <a:p>
            <a:pPr>
              <a:lnSpc>
                <a:spcPct val="80000"/>
              </a:lnSpc>
              <a:spcBef>
                <a:spcPct val="0"/>
              </a:spcBef>
            </a:pPr>
            <a:endParaRPr lang="en-US" altLang="en-US" dirty="0" smtClean="0"/>
          </a:p>
          <a:p>
            <a:pPr>
              <a:lnSpc>
                <a:spcPct val="80000"/>
              </a:lnSpc>
              <a:spcBef>
                <a:spcPct val="0"/>
              </a:spcBef>
            </a:pPr>
            <a:endParaRPr lang="en-US" altLang="en-US" dirty="0"/>
          </a:p>
          <a:p>
            <a:pPr>
              <a:lnSpc>
                <a:spcPct val="80000"/>
              </a:lnSpc>
              <a:spcBef>
                <a:spcPct val="0"/>
              </a:spcBef>
            </a:pPr>
            <a:endParaRPr lang="en-US" altLang="en-US" dirty="0" smtClean="0"/>
          </a:p>
          <a:p>
            <a:pPr>
              <a:lnSpc>
                <a:spcPct val="80000"/>
              </a:lnSpc>
              <a:spcBef>
                <a:spcPct val="0"/>
              </a:spcBef>
            </a:pPr>
            <a:endParaRPr lang="en-US" altLang="en-US" dirty="0"/>
          </a:p>
          <a:p>
            <a:pPr>
              <a:lnSpc>
                <a:spcPct val="80000"/>
              </a:lnSpc>
              <a:spcBef>
                <a:spcPct val="0"/>
              </a:spcBef>
            </a:pPr>
            <a:endParaRPr lang="en-US" altLang="en-US" dirty="0" smtClean="0"/>
          </a:p>
          <a:p>
            <a:pPr>
              <a:lnSpc>
                <a:spcPct val="80000"/>
              </a:lnSpc>
              <a:spcBef>
                <a:spcPct val="0"/>
              </a:spcBef>
            </a:pPr>
            <a:endParaRPr lang="en-US" altLang="en-US" dirty="0" smtClean="0"/>
          </a:p>
          <a:p>
            <a:pPr>
              <a:lnSpc>
                <a:spcPct val="80000"/>
              </a:lnSpc>
              <a:spcBef>
                <a:spcPct val="0"/>
              </a:spcBef>
            </a:pPr>
            <a:endParaRPr lang="en-US" altLang="en-US" dirty="0"/>
          </a:p>
          <a:p>
            <a:pPr>
              <a:lnSpc>
                <a:spcPct val="80000"/>
              </a:lnSpc>
              <a:spcBef>
                <a:spcPct val="0"/>
              </a:spcBef>
            </a:pPr>
            <a:endParaRPr lang="en-US" altLang="en-US" dirty="0" smtClean="0"/>
          </a:p>
          <a:p>
            <a:pPr>
              <a:lnSpc>
                <a:spcPct val="80000"/>
              </a:lnSpc>
              <a:spcBef>
                <a:spcPct val="0"/>
              </a:spcBef>
            </a:pPr>
            <a:endParaRPr lang="en-US" altLang="en-US" dirty="0"/>
          </a:p>
          <a:p>
            <a:pPr>
              <a:lnSpc>
                <a:spcPct val="80000"/>
              </a:lnSpc>
              <a:spcBef>
                <a:spcPct val="0"/>
              </a:spcBef>
            </a:pPr>
            <a:endParaRPr lang="en-US" altLang="en-US" dirty="0" smtClean="0"/>
          </a:p>
          <a:p>
            <a:pPr>
              <a:lnSpc>
                <a:spcPct val="80000"/>
              </a:lnSpc>
              <a:spcBef>
                <a:spcPct val="0"/>
              </a:spcBef>
            </a:pPr>
            <a:r>
              <a:rPr lang="en-US" altLang="en-US" dirty="0" smtClean="0"/>
              <a:t>“</a:t>
            </a:r>
            <a:r>
              <a:rPr lang="en-US" altLang="en-US" dirty="0"/>
              <a:t>Middle-aged and older men with high levels of vitamin D in their blood were mentally quicker than their peers, researchers report.” </a:t>
            </a:r>
          </a:p>
          <a:p>
            <a:pPr>
              <a:lnSpc>
                <a:spcPct val="80000"/>
              </a:lnSpc>
              <a:spcBef>
                <a:spcPct val="0"/>
              </a:spcBef>
            </a:pPr>
            <a:r>
              <a:rPr lang="en-US" altLang="en-US" dirty="0"/>
              <a:t>“The findings are some of the strongest evidence yet of such a link because of the size of the study and because the researchers accounted for a number of lifestyle factors believed to affect mental ability when older, Lee said.”</a:t>
            </a:r>
          </a:p>
          <a:p>
            <a:endParaRPr lang="en-US" dirty="0"/>
          </a:p>
        </p:txBody>
      </p:sp>
      <p:pic>
        <p:nvPicPr>
          <p:cNvPr id="4" name="Picture 3"/>
          <p:cNvPicPr>
            <a:picLocks noChangeAspect="1"/>
          </p:cNvPicPr>
          <p:nvPr/>
        </p:nvPicPr>
        <p:blipFill>
          <a:blip r:embed="rId2"/>
          <a:stretch>
            <a:fillRect/>
          </a:stretch>
        </p:blipFill>
        <p:spPr>
          <a:xfrm>
            <a:off x="1084880" y="1419000"/>
            <a:ext cx="10786821" cy="3276986"/>
          </a:xfrm>
          <a:prstGeom prst="rect">
            <a:avLst/>
          </a:prstGeom>
        </p:spPr>
      </p:pic>
    </p:spTree>
    <p:extLst>
      <p:ext uri="{BB962C8B-B14F-4D97-AF65-F5344CB8AC3E}">
        <p14:creationId xmlns:p14="http://schemas.microsoft.com/office/powerpoint/2010/main" val="78794099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ltLang="en-US" dirty="0"/>
              <a:t>Hypothetical data loosely based on [1]; cross-sectional study of 100 middle-aged and older European men.</a:t>
            </a:r>
          </a:p>
          <a:p>
            <a:pPr lvl="1"/>
            <a:r>
              <a:rPr lang="en-US" altLang="en-US" dirty="0"/>
              <a:t>Cognitive function is measured by the Digit Symbol Substitution Test (DSST).  </a:t>
            </a:r>
          </a:p>
          <a:p>
            <a:endParaRPr lang="en-US" dirty="0"/>
          </a:p>
        </p:txBody>
      </p:sp>
    </p:spTree>
    <p:extLst>
      <p:ext uri="{BB962C8B-B14F-4D97-AF65-F5344CB8AC3E}">
        <p14:creationId xmlns:p14="http://schemas.microsoft.com/office/powerpoint/2010/main" val="1096695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2278952" y="1734062"/>
            <a:ext cx="6629611" cy="5123940"/>
            <a:chOff x="768" y="1152"/>
            <a:chExt cx="3600" cy="3019"/>
          </a:xfrm>
        </p:grpSpPr>
        <p:pic>
          <p:nvPicPr>
            <p:cNvPr id="60422" name="Picture 3" descr="vit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152"/>
              <a:ext cx="3600" cy="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Rectangle 4"/>
            <p:cNvSpPr>
              <a:spLocks noChangeArrowheads="1"/>
            </p:cNvSpPr>
            <p:nvPr/>
          </p:nvSpPr>
          <p:spPr bwMode="auto">
            <a:xfrm>
              <a:off x="768" y="1200"/>
              <a:ext cx="384"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eaLnBrk="1" hangingPunct="1"/>
              <a:endParaRPr lang="en-US" altLang="en-US" sz="2131"/>
            </a:p>
          </p:txBody>
        </p:sp>
      </p:grpSp>
      <p:sp>
        <p:nvSpPr>
          <p:cNvPr id="60419" name="Rectangle 5"/>
          <p:cNvSpPr>
            <a:spLocks noChangeArrowheads="1"/>
          </p:cNvSpPr>
          <p:nvPr/>
        </p:nvSpPr>
        <p:spPr bwMode="auto">
          <a:xfrm>
            <a:off x="2441783" y="761296"/>
            <a:ext cx="12180722" cy="374077"/>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eaLnBrk="1" hangingPunct="1"/>
            <a:endParaRPr lang="en-US" altLang="en-US" sz="2131"/>
          </a:p>
        </p:txBody>
      </p:sp>
      <p:sp>
        <p:nvSpPr>
          <p:cNvPr id="60420" name="Rectangle 6"/>
          <p:cNvSpPr>
            <a:spLocks noGrp="1" noChangeArrowheads="1"/>
          </p:cNvSpPr>
          <p:nvPr>
            <p:ph type="title"/>
          </p:nvPr>
        </p:nvSpPr>
        <p:spPr>
          <a:xfrm>
            <a:off x="5639" y="329896"/>
            <a:ext cx="12180722" cy="852228"/>
          </a:xfrm>
        </p:spPr>
        <p:txBody>
          <a:bodyPr/>
          <a:lstStyle/>
          <a:p>
            <a:r>
              <a:rPr lang="en-US" altLang="en-US" dirty="0" smtClean="0"/>
              <a:t>       Sample data: vitamin D  (n=100)</a:t>
            </a:r>
          </a:p>
        </p:txBody>
      </p:sp>
      <p:sp>
        <p:nvSpPr>
          <p:cNvPr id="60421" name="Text Box 7"/>
          <p:cNvSpPr txBox="1">
            <a:spLocks noChangeArrowheads="1"/>
          </p:cNvSpPr>
          <p:nvPr/>
        </p:nvSpPr>
        <p:spPr bwMode="auto">
          <a:xfrm>
            <a:off x="6677545" y="2871775"/>
            <a:ext cx="4872289" cy="1568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sz="2398" dirty="0"/>
              <a:t>Right-skewed!</a:t>
            </a:r>
          </a:p>
          <a:p>
            <a:pPr>
              <a:spcBef>
                <a:spcPct val="50000"/>
              </a:spcBef>
            </a:pPr>
            <a:r>
              <a:rPr lang="en-US" altLang="en-US" sz="2398" dirty="0"/>
              <a:t>Mean= 63 </a:t>
            </a:r>
            <a:r>
              <a:rPr lang="en-US" altLang="en-US" sz="2398" dirty="0" err="1"/>
              <a:t>nmol</a:t>
            </a:r>
            <a:r>
              <a:rPr lang="en-US" altLang="en-US" sz="2398" dirty="0"/>
              <a:t>/L</a:t>
            </a:r>
          </a:p>
          <a:p>
            <a:pPr>
              <a:spcBef>
                <a:spcPct val="50000"/>
              </a:spcBef>
            </a:pPr>
            <a:r>
              <a:rPr lang="en-US" altLang="en-US" sz="2398" dirty="0"/>
              <a:t>Standard deviation = 33 </a:t>
            </a:r>
            <a:r>
              <a:rPr lang="en-US" altLang="en-US" sz="2398" dirty="0" err="1"/>
              <a:t>nmol</a:t>
            </a:r>
            <a:r>
              <a:rPr lang="en-US" altLang="en-US" sz="2398" dirty="0"/>
              <a:t>/L</a:t>
            </a:r>
          </a:p>
        </p:txBody>
      </p:sp>
    </p:spTree>
    <p:extLst>
      <p:ext uri="{BB962C8B-B14F-4D97-AF65-F5344CB8AC3E}">
        <p14:creationId xmlns:p14="http://schemas.microsoft.com/office/powerpoint/2010/main" val="2938503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t>
            </a:r>
            <a:r>
              <a:rPr lang="en-US" dirty="0" err="1" smtClean="0"/>
              <a:t>kozyrgov</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9685" y="3417990"/>
            <a:ext cx="8990548" cy="1393620"/>
          </a:xfrm>
          <a:prstGeom prst="rect">
            <a:avLst/>
          </a:prstGeom>
        </p:spPr>
      </p:pic>
    </p:spTree>
    <p:extLst>
      <p:ext uri="{BB962C8B-B14F-4D97-AF65-F5344CB8AC3E}">
        <p14:creationId xmlns:p14="http://schemas.microsoft.com/office/powerpoint/2010/main" val="336470179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1442" name="Group 8"/>
          <p:cNvGrpSpPr>
            <a:grpSpLocks/>
          </p:cNvGrpSpPr>
          <p:nvPr/>
        </p:nvGrpSpPr>
        <p:grpSpPr bwMode="auto">
          <a:xfrm>
            <a:off x="1839092" y="1774242"/>
            <a:ext cx="6232046" cy="5083759"/>
            <a:chOff x="720" y="792"/>
            <a:chExt cx="4080" cy="3409"/>
          </a:xfrm>
        </p:grpSpPr>
        <p:pic>
          <p:nvPicPr>
            <p:cNvPr id="61446" name="Picture 9" descr="fig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792"/>
              <a:ext cx="4080" cy="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Rectangle 10"/>
            <p:cNvSpPr>
              <a:spLocks noChangeArrowheads="1"/>
            </p:cNvSpPr>
            <p:nvPr/>
          </p:nvSpPr>
          <p:spPr bwMode="auto">
            <a:xfrm>
              <a:off x="768" y="864"/>
              <a:ext cx="384"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eaLnBrk="1" hangingPunct="1"/>
              <a:endParaRPr lang="en-US" altLang="en-US" sz="2131"/>
            </a:p>
          </p:txBody>
        </p:sp>
      </p:grpSp>
      <p:sp>
        <p:nvSpPr>
          <p:cNvPr id="61443" name="Rectangle 5"/>
          <p:cNvSpPr>
            <a:spLocks noChangeArrowheads="1"/>
          </p:cNvSpPr>
          <p:nvPr/>
        </p:nvSpPr>
        <p:spPr bwMode="auto">
          <a:xfrm>
            <a:off x="2232428" y="2019548"/>
            <a:ext cx="12180722" cy="374077"/>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eaLnBrk="1" hangingPunct="1"/>
            <a:endParaRPr lang="en-US" altLang="en-US" sz="2131"/>
          </a:p>
        </p:txBody>
      </p:sp>
      <p:sp>
        <p:nvSpPr>
          <p:cNvPr id="61444" name="Rectangle 6"/>
          <p:cNvSpPr>
            <a:spLocks noGrp="1" noChangeArrowheads="1"/>
          </p:cNvSpPr>
          <p:nvPr>
            <p:ph type="title"/>
          </p:nvPr>
        </p:nvSpPr>
        <p:spPr>
          <a:xfrm>
            <a:off x="1629736" y="913555"/>
            <a:ext cx="10787129" cy="854342"/>
          </a:xfrm>
          <a:noFill/>
        </p:spPr>
        <p:txBody>
          <a:bodyPr/>
          <a:lstStyle/>
          <a:p>
            <a:r>
              <a:rPr lang="en-US" altLang="en-US" smtClean="0"/>
              <a:t>Distribution of DSST</a:t>
            </a:r>
          </a:p>
        </p:txBody>
      </p:sp>
      <p:sp>
        <p:nvSpPr>
          <p:cNvPr id="61445" name="Text Box 7"/>
          <p:cNvSpPr txBox="1">
            <a:spLocks noChangeArrowheads="1"/>
          </p:cNvSpPr>
          <p:nvPr/>
        </p:nvSpPr>
        <p:spPr bwMode="auto">
          <a:xfrm>
            <a:off x="7212566" y="2209872"/>
            <a:ext cx="5379819" cy="1568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spcBef>
                <a:spcPct val="50000"/>
              </a:spcBef>
            </a:pPr>
            <a:r>
              <a:rPr lang="en-US" altLang="en-US" sz="2398">
                <a:cs typeface="Arial" panose="020B0604020202020204" pitchFamily="34" charset="0"/>
              </a:rPr>
              <a:t>Normally distributed</a:t>
            </a:r>
          </a:p>
          <a:p>
            <a:pPr>
              <a:spcBef>
                <a:spcPct val="50000"/>
              </a:spcBef>
            </a:pPr>
            <a:r>
              <a:rPr lang="en-US" altLang="en-US" sz="2398">
                <a:cs typeface="Arial" panose="020B0604020202020204" pitchFamily="34" charset="0"/>
              </a:rPr>
              <a:t>Mean = 28 points</a:t>
            </a:r>
          </a:p>
          <a:p>
            <a:pPr>
              <a:spcBef>
                <a:spcPct val="50000"/>
              </a:spcBef>
            </a:pPr>
            <a:r>
              <a:rPr lang="en-US" altLang="en-US" sz="2398">
                <a:cs typeface="Arial" panose="020B0604020202020204" pitchFamily="34" charset="0"/>
              </a:rPr>
              <a:t>Standard deviation = 10 points</a:t>
            </a:r>
          </a:p>
        </p:txBody>
      </p:sp>
    </p:spTree>
    <p:extLst>
      <p:ext uri="{BB962C8B-B14F-4D97-AF65-F5344CB8AC3E}">
        <p14:creationId xmlns:p14="http://schemas.microsoft.com/office/powerpoint/2010/main" val="3241948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10160" y="914401"/>
            <a:ext cx="10515600" cy="2727702"/>
          </a:xfrm>
        </p:spPr>
        <p:txBody>
          <a:bodyPr>
            <a:normAutofit fontScale="90000"/>
          </a:bodyPr>
          <a:lstStyle/>
          <a:p>
            <a:r>
              <a:rPr lang="en-US" altLang="en-US" dirty="0" smtClean="0">
                <a:ea typeface="Arial Unicode MS" pitchFamily="34" charset="-128"/>
              </a:rPr>
              <a:t>Multiple linear regression</a:t>
            </a:r>
            <a:br>
              <a:rPr lang="en-US" altLang="en-US" dirty="0" smtClean="0">
                <a:ea typeface="Arial Unicode MS" pitchFamily="34" charset="-128"/>
              </a:rPr>
            </a:br>
            <a:r>
              <a:rPr lang="en-US" altLang="en-US" sz="2700" dirty="0">
                <a:latin typeface="Arial" panose="020B0604020202020204" pitchFamily="34" charset="0"/>
                <a:ea typeface="Arial Unicode MS" pitchFamily="34" charset="-128"/>
                <a:cs typeface="Arial" panose="020B0604020202020204" pitchFamily="34" charset="0"/>
              </a:rPr>
              <a:t/>
            </a:r>
            <a:br>
              <a:rPr lang="en-US" altLang="en-US" sz="2700" dirty="0">
                <a:latin typeface="Arial" panose="020B0604020202020204" pitchFamily="34" charset="0"/>
                <a:ea typeface="Arial Unicode MS" pitchFamily="34" charset="-128"/>
                <a:cs typeface="Arial" panose="020B0604020202020204" pitchFamily="34" charset="0"/>
              </a:rPr>
            </a:br>
            <a:r>
              <a:rPr lang="en-US" altLang="en-US" sz="2700" dirty="0" smtClean="0">
                <a:latin typeface="Arial" panose="020B0604020202020204" pitchFamily="34" charset="0"/>
                <a:ea typeface="Arial Unicode MS" pitchFamily="34" charset="-128"/>
                <a:cs typeface="Arial" panose="020B0604020202020204" pitchFamily="34" charset="0"/>
              </a:rPr>
              <a:t/>
            </a:r>
            <a:br>
              <a:rPr lang="en-US" altLang="en-US" sz="2700" dirty="0" smtClean="0">
                <a:latin typeface="Arial" panose="020B0604020202020204" pitchFamily="34" charset="0"/>
                <a:ea typeface="Arial Unicode MS" pitchFamily="34" charset="-128"/>
                <a:cs typeface="Arial" panose="020B0604020202020204" pitchFamily="34" charset="0"/>
              </a:rPr>
            </a:br>
            <a:r>
              <a:rPr lang="en-US" altLang="en-US" sz="2700" dirty="0">
                <a:latin typeface="Arial" panose="020B0604020202020204" pitchFamily="34" charset="0"/>
                <a:ea typeface="Arial Unicode MS" pitchFamily="34" charset="-128"/>
                <a:cs typeface="Arial" panose="020B0604020202020204" pitchFamily="34" charset="0"/>
              </a:rPr>
              <a:t/>
            </a:r>
            <a:br>
              <a:rPr lang="en-US" altLang="en-US" sz="2700" dirty="0">
                <a:latin typeface="Arial" panose="020B0604020202020204" pitchFamily="34" charset="0"/>
                <a:ea typeface="Arial Unicode MS" pitchFamily="34" charset="-128"/>
                <a:cs typeface="Arial" panose="020B0604020202020204" pitchFamily="34" charset="0"/>
              </a:rPr>
            </a:br>
            <a:r>
              <a:rPr lang="en-US" altLang="en-US" sz="2700" dirty="0" smtClean="0">
                <a:latin typeface="Arial" panose="020B0604020202020204" pitchFamily="34" charset="0"/>
                <a:ea typeface="Arial Unicode MS" pitchFamily="34" charset="-128"/>
                <a:cs typeface="Arial" panose="020B0604020202020204" pitchFamily="34" charset="0"/>
              </a:rPr>
              <a:t>- </a:t>
            </a:r>
            <a:r>
              <a:rPr lang="en-US" altLang="en-US" sz="2700" cap="none" dirty="0" smtClean="0">
                <a:latin typeface="Arial" panose="020B0604020202020204" pitchFamily="34" charset="0"/>
                <a:ea typeface="Arial Unicode MS" pitchFamily="34" charset="-128"/>
                <a:cs typeface="Arial" panose="020B0604020202020204" pitchFamily="34" charset="0"/>
              </a:rPr>
              <a:t>control for confounders</a:t>
            </a:r>
            <a:br>
              <a:rPr lang="en-US" altLang="en-US" sz="2700" cap="none" dirty="0" smtClean="0">
                <a:latin typeface="Arial" panose="020B0604020202020204" pitchFamily="34" charset="0"/>
                <a:ea typeface="Arial Unicode MS" pitchFamily="34" charset="-128"/>
                <a:cs typeface="Arial" panose="020B0604020202020204" pitchFamily="34" charset="0"/>
              </a:rPr>
            </a:br>
            <a:r>
              <a:rPr lang="en-US" altLang="en-US" sz="2700" cap="none" dirty="0" smtClean="0">
                <a:latin typeface="Arial" panose="020B0604020202020204" pitchFamily="34" charset="0"/>
                <a:ea typeface="Arial Unicode MS" pitchFamily="34" charset="-128"/>
                <a:cs typeface="Arial" panose="020B0604020202020204" pitchFamily="34" charset="0"/>
              </a:rPr>
              <a:t>- </a:t>
            </a:r>
            <a:r>
              <a:rPr lang="en-US" altLang="en-US" sz="2700" cap="none" dirty="0" smtClean="0">
                <a:latin typeface="Arial" panose="020B0604020202020204" pitchFamily="34" charset="0"/>
                <a:cs typeface="Arial" panose="020B0604020202020204" pitchFamily="34" charset="0"/>
              </a:rPr>
              <a:t>improve predictions </a:t>
            </a:r>
            <a:r>
              <a:rPr lang="en-US" altLang="en-US" sz="2700" cap="none" dirty="0" smtClean="0">
                <a:latin typeface="Arial" panose="020B0604020202020204" pitchFamily="34" charset="0"/>
                <a:ea typeface="Arial Unicode MS" pitchFamily="34" charset="-128"/>
                <a:cs typeface="Arial" panose="020B0604020202020204" pitchFamily="34" charset="0"/>
              </a:rPr>
              <a:t/>
            </a:r>
            <a:br>
              <a:rPr lang="en-US" altLang="en-US" sz="2700" cap="none" dirty="0" smtClean="0">
                <a:latin typeface="Arial" panose="020B0604020202020204" pitchFamily="34" charset="0"/>
                <a:ea typeface="Arial Unicode MS" pitchFamily="34" charset="-128"/>
                <a:cs typeface="Arial" panose="020B0604020202020204" pitchFamily="34" charset="0"/>
              </a:rPr>
            </a:br>
            <a:r>
              <a:rPr lang="en-US" altLang="en-US" sz="2700" cap="none" dirty="0" smtClean="0">
                <a:latin typeface="Arial" panose="020B0604020202020204" pitchFamily="34" charset="0"/>
                <a:ea typeface="Arial Unicode MS" pitchFamily="34" charset="-128"/>
                <a:cs typeface="Arial" panose="020B0604020202020204" pitchFamily="34" charset="0"/>
              </a:rPr>
              <a:t>- test for interactions between predictors (effect modification)</a:t>
            </a:r>
            <a:br>
              <a:rPr lang="en-US" altLang="en-US" sz="2700" cap="none" dirty="0" smtClean="0">
                <a:latin typeface="Arial" panose="020B0604020202020204" pitchFamily="34" charset="0"/>
                <a:ea typeface="Arial Unicode MS" pitchFamily="34" charset="-128"/>
                <a:cs typeface="Arial" panose="020B0604020202020204" pitchFamily="34" charset="0"/>
              </a:rPr>
            </a:br>
            <a:endParaRPr lang="en-US" sz="27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330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992353" y="1128451"/>
            <a:ext cx="10437647" cy="5356161"/>
          </a:xfrm>
          <a:prstGeom prst="rect">
            <a:avLst/>
          </a:prstGeom>
        </p:spPr>
      </p:pic>
    </p:spTree>
    <p:extLst>
      <p:ext uri="{BB962C8B-B14F-4D97-AF65-F5344CB8AC3E}">
        <p14:creationId xmlns:p14="http://schemas.microsoft.com/office/powerpoint/2010/main" val="4303512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1611823" y="2690334"/>
            <a:ext cx="8880529" cy="1938992"/>
          </a:xfrm>
          <a:prstGeom prst="rect">
            <a:avLst/>
          </a:prstGeom>
        </p:spPr>
        <p:txBody>
          <a:bodyPr wrap="square">
            <a:spAutoFit/>
          </a:bodyPr>
          <a:lstStyle/>
          <a:p>
            <a:r>
              <a:rPr lang="en-US" altLang="en-US" sz="2400" dirty="0"/>
              <a:t>What if age is a confounder here?</a:t>
            </a:r>
          </a:p>
          <a:p>
            <a:pPr lvl="1"/>
            <a:r>
              <a:rPr lang="en-US" altLang="en-US" sz="2400" dirty="0"/>
              <a:t>Older men have lower vitamin D</a:t>
            </a:r>
          </a:p>
          <a:p>
            <a:pPr lvl="1"/>
            <a:r>
              <a:rPr lang="en-US" altLang="en-US" sz="2400" dirty="0"/>
              <a:t>Older men have poorer cognition</a:t>
            </a:r>
          </a:p>
          <a:p>
            <a:r>
              <a:rPr lang="en-US" altLang="en-US" sz="2400" dirty="0"/>
              <a:t>“Adjust” for age by putting age in the model:</a:t>
            </a:r>
          </a:p>
          <a:p>
            <a:pPr lvl="1"/>
            <a:r>
              <a:rPr lang="en-US" altLang="en-US" sz="2400" dirty="0"/>
              <a:t>DSST score = intercept + slope</a:t>
            </a:r>
            <a:r>
              <a:rPr lang="en-US" altLang="en-US" sz="2400" baseline="-25000" dirty="0"/>
              <a:t>1</a:t>
            </a:r>
            <a:r>
              <a:rPr lang="en-US" altLang="en-US" sz="2400" i="1" dirty="0"/>
              <a:t>x</a:t>
            </a:r>
            <a:r>
              <a:rPr lang="en-US" altLang="en-US" sz="2400" dirty="0"/>
              <a:t>vitamin D + slope</a:t>
            </a:r>
            <a:r>
              <a:rPr lang="en-US" altLang="en-US" sz="2400" baseline="-25000" dirty="0"/>
              <a:t>2 </a:t>
            </a:r>
            <a:r>
              <a:rPr lang="en-US" altLang="en-US" sz="2400" i="1" dirty="0" err="1"/>
              <a:t>x</a:t>
            </a:r>
            <a:r>
              <a:rPr lang="en-US" altLang="en-US" sz="2400" dirty="0" err="1"/>
              <a:t>age</a:t>
            </a:r>
            <a:r>
              <a:rPr lang="en-US" altLang="en-US" sz="2400" dirty="0"/>
              <a:t> </a:t>
            </a:r>
          </a:p>
        </p:txBody>
      </p:sp>
    </p:spTree>
    <p:extLst>
      <p:ext uri="{BB962C8B-B14F-4D97-AF65-F5344CB8AC3E}">
        <p14:creationId xmlns:p14="http://schemas.microsoft.com/office/powerpoint/2010/main" val="107152623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smtClean="0"/>
              <a:t>Multivariate regression results:</a:t>
            </a:r>
          </a:p>
        </p:txBody>
      </p:sp>
      <p:graphicFrame>
        <p:nvGraphicFramePr>
          <p:cNvPr id="3337337" name="Group 121"/>
          <p:cNvGraphicFramePr>
            <a:graphicFrameLocks noGrp="1"/>
          </p:cNvGraphicFramePr>
          <p:nvPr/>
        </p:nvGraphicFramePr>
        <p:xfrm>
          <a:off x="333420" y="2161233"/>
          <a:ext cx="11852941" cy="2803690"/>
        </p:xfrm>
        <a:graphic>
          <a:graphicData uri="http://schemas.openxmlformats.org/drawingml/2006/table">
            <a:tbl>
              <a:tblPr/>
              <a:tblGrid>
                <a:gridCol w="1480296">
                  <a:extLst>
                    <a:ext uri="{9D8B030D-6E8A-4147-A177-3AD203B41FA5}">
                      <a16:colId xmlns:a16="http://schemas.microsoft.com/office/drawing/2014/main" val="20000"/>
                    </a:ext>
                  </a:extLst>
                </a:gridCol>
                <a:gridCol w="3831852">
                  <a:extLst>
                    <a:ext uri="{9D8B030D-6E8A-4147-A177-3AD203B41FA5}">
                      <a16:colId xmlns:a16="http://schemas.microsoft.com/office/drawing/2014/main" val="20001"/>
                    </a:ext>
                  </a:extLst>
                </a:gridCol>
                <a:gridCol w="598462">
                  <a:extLst>
                    <a:ext uri="{9D8B030D-6E8A-4147-A177-3AD203B41FA5}">
                      <a16:colId xmlns:a16="http://schemas.microsoft.com/office/drawing/2014/main" val="20002"/>
                    </a:ext>
                  </a:extLst>
                </a:gridCol>
                <a:gridCol w="1822879">
                  <a:extLst>
                    <a:ext uri="{9D8B030D-6E8A-4147-A177-3AD203B41FA5}">
                      <a16:colId xmlns:a16="http://schemas.microsoft.com/office/drawing/2014/main" val="20003"/>
                    </a:ext>
                  </a:extLst>
                </a:gridCol>
                <a:gridCol w="1632555">
                  <a:extLst>
                    <a:ext uri="{9D8B030D-6E8A-4147-A177-3AD203B41FA5}">
                      <a16:colId xmlns:a16="http://schemas.microsoft.com/office/drawing/2014/main" val="20004"/>
                    </a:ext>
                  </a:extLst>
                </a:gridCol>
                <a:gridCol w="1275170">
                  <a:extLst>
                    <a:ext uri="{9D8B030D-6E8A-4147-A177-3AD203B41FA5}">
                      <a16:colId xmlns:a16="http://schemas.microsoft.com/office/drawing/2014/main" val="20005"/>
                    </a:ext>
                  </a:extLst>
                </a:gridCol>
                <a:gridCol w="1211727">
                  <a:extLst>
                    <a:ext uri="{9D8B030D-6E8A-4147-A177-3AD203B41FA5}">
                      <a16:colId xmlns:a16="http://schemas.microsoft.com/office/drawing/2014/main" val="20006"/>
                    </a:ext>
                  </a:extLst>
                </a:gridCol>
              </a:tblGrid>
              <a:tr h="487302">
                <a:tc gridSpan="7">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112277"/>
                          </a:solidFill>
                          <a:effectLst/>
                          <a:latin typeface="Arial" charset="0"/>
                          <a:cs typeface="Arial" charset="0"/>
                        </a:rPr>
                        <a:t>Parameter Estimates</a:t>
                      </a:r>
                      <a:endParaRPr kumimoji="0" lang="en-US" sz="2400" b="1" i="0" u="none" strike="noStrike" cap="none" normalizeH="0" baseline="0" dirty="0" smtClean="0">
                        <a:ln>
                          <a:noFill/>
                        </a:ln>
                        <a:solidFill>
                          <a:schemeClr val="tx1"/>
                        </a:solidFill>
                        <a:effectLst/>
                        <a:latin typeface="Tahoma" pitchFamily="34" charset="0"/>
                      </a:endParaRPr>
                    </a:p>
                  </a:txBody>
                  <a:tcPr marL="121807" marR="121807" marT="60913" marB="60913" anchor="b" horzOverflow="overflow">
                    <a:lnL w="0" cap="flat" cmpd="sng" algn="ctr">
                      <a:solidFill>
                        <a:srgbClr val="B0B7BB"/>
                      </a:solidFill>
                      <a:prstDash val="solid"/>
                      <a:miter lim="800000"/>
                      <a:headEnd type="none" w="med" len="med"/>
                      <a:tailEnd type="none" w="med" len="med"/>
                    </a:lnL>
                    <a:lnR w="0" cap="flat" cmpd="sng" algn="ctr">
                      <a:solidFill>
                        <a:srgbClr val="B0B7BB"/>
                      </a:solidFill>
                      <a:prstDash val="solid"/>
                      <a:miter lim="800000"/>
                      <a:headEnd type="none" w="med" len="med"/>
                      <a:tailEnd type="none" w="med" len="med"/>
                    </a:lnR>
                    <a:lnT w="0" cap="flat" cmpd="sng" algn="ctr">
                      <a:solidFill>
                        <a:srgbClr val="B0B7BB"/>
                      </a:solidFill>
                      <a:prstDash val="solid"/>
                      <a:miter lim="800000"/>
                      <a:headEnd type="none" w="med" len="med"/>
                      <a:tailEnd type="none" w="med" len="med"/>
                    </a:lnT>
                    <a:lnB w="0" cap="flat" cmpd="sng" algn="ctr">
                      <a:solidFill>
                        <a:srgbClr val="B0B7BB"/>
                      </a:solidFill>
                      <a:prstDash val="solid"/>
                      <a:miter lim="800000"/>
                      <a:headEnd type="none" w="med" len="med"/>
                      <a:tailEnd type="none" w="med" len="med"/>
                    </a:lnB>
                    <a:lnTlToBr>
                      <a:noFill/>
                    </a:lnTlToBr>
                    <a:lnBlToTr>
                      <a:noFill/>
                    </a:lnBlToTr>
                    <a:solidFill>
                      <a:srgbClr val="EDF2F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2780">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112277"/>
                          </a:solidFill>
                          <a:effectLst/>
                          <a:latin typeface="Arial" charset="0"/>
                          <a:cs typeface="Arial" charset="0"/>
                        </a:rPr>
                        <a:t>Variable</a:t>
                      </a:r>
                      <a:endParaRPr kumimoji="0" lang="en-US" sz="2400" b="1" i="0" u="none" strike="noStrike" cap="none" normalizeH="0" baseline="0" dirty="0" smtClean="0">
                        <a:ln>
                          <a:noFill/>
                        </a:ln>
                        <a:solidFill>
                          <a:schemeClr val="tx1"/>
                        </a:solidFill>
                        <a:effectLst/>
                        <a:latin typeface="Tahoma" pitchFamily="34" charset="0"/>
                      </a:endParaRPr>
                    </a:p>
                  </a:txBody>
                  <a:tcPr marL="121807" marR="121807" marT="60913" marB="60913" anchor="b" horzOverflow="overflow">
                    <a:lnL w="0" cap="flat" cmpd="sng" algn="ctr">
                      <a:solidFill>
                        <a:srgbClr val="B0B7BB"/>
                      </a:solidFill>
                      <a:prstDash val="solid"/>
                      <a:miter lim="800000"/>
                      <a:headEnd type="none" w="med" len="med"/>
                      <a:tailEnd type="none" w="med" len="med"/>
                    </a:lnL>
                    <a:lnR w="0" cap="flat" cmpd="sng" algn="ctr">
                      <a:solidFill>
                        <a:srgbClr val="B0B7BB"/>
                      </a:solidFill>
                      <a:prstDash val="solid"/>
                      <a:miter lim="800000"/>
                      <a:headEnd type="none" w="med" len="med"/>
                      <a:tailEnd type="none" w="med" len="med"/>
                    </a:lnR>
                    <a:lnT w="0" cap="flat" cmpd="sng" algn="ctr">
                      <a:solidFill>
                        <a:srgbClr val="B0B7BB"/>
                      </a:solidFill>
                      <a:prstDash val="solid"/>
                      <a:miter lim="800000"/>
                      <a:headEnd type="none" w="med" len="med"/>
                      <a:tailEnd type="none" w="med" len="med"/>
                    </a:lnT>
                    <a:lnB w="0" cap="flat" cmpd="sng" algn="ctr">
                      <a:solidFill>
                        <a:srgbClr val="B0B7BB"/>
                      </a:solidFill>
                      <a:prstDash val="solid"/>
                      <a:miter lim="800000"/>
                      <a:headEnd type="none" w="med" len="med"/>
                      <a:tailEnd type="none" w="med" len="med"/>
                    </a:lnB>
                    <a:lnTlToBr>
                      <a:noFill/>
                    </a:lnTlToBr>
                    <a:lnBlToTr>
                      <a:noFill/>
                    </a:lnBlToTr>
                    <a:solidFill>
                      <a:srgbClr val="EDF2F9"/>
                    </a:solid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112277"/>
                          </a:solidFill>
                          <a:effectLst/>
                          <a:latin typeface="Arial" charset="0"/>
                          <a:cs typeface="Arial" charset="0"/>
                        </a:rPr>
                        <a:t>Label</a:t>
                      </a:r>
                      <a:endParaRPr kumimoji="0" lang="en-US" sz="2400" b="1" i="0" u="none" strike="noStrike" cap="none" normalizeH="0" baseline="0" dirty="0" smtClean="0">
                        <a:ln>
                          <a:noFill/>
                        </a:ln>
                        <a:solidFill>
                          <a:schemeClr val="tx1"/>
                        </a:solidFill>
                        <a:effectLst/>
                        <a:latin typeface="Tahoma" pitchFamily="34" charset="0"/>
                      </a:endParaRPr>
                    </a:p>
                  </a:txBody>
                  <a:tcPr marL="121807" marR="121807" marT="60913" marB="60913" anchor="b" horzOverflow="overflow">
                    <a:lnL w="0" cap="flat" cmpd="sng" algn="ctr">
                      <a:solidFill>
                        <a:srgbClr val="B0B7BB"/>
                      </a:solidFill>
                      <a:prstDash val="solid"/>
                      <a:miter lim="800000"/>
                      <a:headEnd type="none" w="med" len="med"/>
                      <a:tailEnd type="none" w="med" len="med"/>
                    </a:lnL>
                    <a:lnR w="0" cap="flat" cmpd="sng" algn="ctr">
                      <a:solidFill>
                        <a:srgbClr val="B0B7BB"/>
                      </a:solidFill>
                      <a:prstDash val="solid"/>
                      <a:miter lim="800000"/>
                      <a:headEnd type="none" w="med" len="med"/>
                      <a:tailEnd type="none" w="med" len="med"/>
                    </a:lnR>
                    <a:lnT w="0" cap="flat" cmpd="sng" algn="ctr">
                      <a:solidFill>
                        <a:srgbClr val="B0B7BB"/>
                      </a:solidFill>
                      <a:prstDash val="solid"/>
                      <a:miter lim="800000"/>
                      <a:headEnd type="none" w="med" len="med"/>
                      <a:tailEnd type="none" w="med" len="med"/>
                    </a:lnT>
                    <a:lnB w="0" cap="flat" cmpd="sng" algn="ctr">
                      <a:solidFill>
                        <a:srgbClr val="B0B7BB"/>
                      </a:solidFill>
                      <a:prstDash val="solid"/>
                      <a:miter lim="800000"/>
                      <a:headEnd type="none" w="med" len="med"/>
                      <a:tailEnd type="none" w="med" len="med"/>
                    </a:lnB>
                    <a:lnTlToBr>
                      <a:noFill/>
                    </a:lnTlToBr>
                    <a:lnBlToTr>
                      <a:noFill/>
                    </a:lnBlToTr>
                    <a:solidFill>
                      <a:srgbClr val="EDF2F9"/>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rgbClr val="112277"/>
                          </a:solidFill>
                          <a:effectLst/>
                          <a:latin typeface="Arial" charset="0"/>
                          <a:cs typeface="Arial" charset="0"/>
                        </a:rPr>
                        <a:t>DF</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anchor="b" horzOverflow="overflow">
                    <a:lnL w="0" cap="flat" cmpd="sng" algn="ctr">
                      <a:solidFill>
                        <a:srgbClr val="B0B7BB"/>
                      </a:solidFill>
                      <a:prstDash val="solid"/>
                      <a:miter lim="800000"/>
                      <a:headEnd type="none" w="med" len="med"/>
                      <a:tailEnd type="none" w="med" len="med"/>
                    </a:lnL>
                    <a:lnR w="0" cap="flat" cmpd="sng" algn="ctr">
                      <a:solidFill>
                        <a:srgbClr val="B0B7BB"/>
                      </a:solidFill>
                      <a:prstDash val="solid"/>
                      <a:miter lim="800000"/>
                      <a:headEnd type="none" w="med" len="med"/>
                      <a:tailEnd type="none" w="med" len="med"/>
                    </a:lnR>
                    <a:lnT w="0" cap="flat" cmpd="sng" algn="ctr">
                      <a:solidFill>
                        <a:srgbClr val="B0B7BB"/>
                      </a:solidFill>
                      <a:prstDash val="solid"/>
                      <a:miter lim="800000"/>
                      <a:headEnd type="none" w="med" len="med"/>
                      <a:tailEnd type="none" w="med" len="med"/>
                    </a:lnT>
                    <a:lnB w="0" cap="flat" cmpd="sng" algn="ctr">
                      <a:solidFill>
                        <a:srgbClr val="B0B7BB"/>
                      </a:solidFill>
                      <a:prstDash val="solid"/>
                      <a:miter lim="800000"/>
                      <a:headEnd type="none" w="med" len="med"/>
                      <a:tailEnd type="none" w="med" len="med"/>
                    </a:lnB>
                    <a:lnTlToBr>
                      <a:noFill/>
                    </a:lnTlToBr>
                    <a:lnBlToTr>
                      <a:noFill/>
                    </a:lnBlToTr>
                    <a:solidFill>
                      <a:srgbClr val="EDF2F9"/>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rgbClr val="112277"/>
                          </a:solidFill>
                          <a:effectLst/>
                          <a:latin typeface="Arial" charset="0"/>
                          <a:cs typeface="Arial" charset="0"/>
                        </a:rPr>
                        <a:t>Parameter</a:t>
                      </a:r>
                      <a:br>
                        <a:rPr kumimoji="0" lang="en-US" sz="2400" b="1" i="0" u="none" strike="noStrike" cap="none" normalizeH="0" baseline="0" smtClean="0">
                          <a:ln>
                            <a:noFill/>
                          </a:ln>
                          <a:solidFill>
                            <a:srgbClr val="112277"/>
                          </a:solidFill>
                          <a:effectLst/>
                          <a:latin typeface="Arial" charset="0"/>
                          <a:cs typeface="Arial" charset="0"/>
                        </a:rPr>
                      </a:br>
                      <a:r>
                        <a:rPr kumimoji="0" lang="en-US" sz="2400" b="1" i="0" u="none" strike="noStrike" cap="none" normalizeH="0" baseline="0" smtClean="0">
                          <a:ln>
                            <a:noFill/>
                          </a:ln>
                          <a:solidFill>
                            <a:srgbClr val="112277"/>
                          </a:solidFill>
                          <a:effectLst/>
                          <a:latin typeface="Arial" charset="0"/>
                          <a:cs typeface="Arial" charset="0"/>
                        </a:rPr>
                        <a:t>Estimate</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anchor="b" horzOverflow="overflow">
                    <a:lnL w="0" cap="flat" cmpd="sng" algn="ctr">
                      <a:solidFill>
                        <a:srgbClr val="B0B7BB"/>
                      </a:solidFill>
                      <a:prstDash val="solid"/>
                      <a:miter lim="800000"/>
                      <a:headEnd type="none" w="med" len="med"/>
                      <a:tailEnd type="none" w="med" len="med"/>
                    </a:lnL>
                    <a:lnR w="0" cap="flat" cmpd="sng" algn="ctr">
                      <a:solidFill>
                        <a:srgbClr val="B0B7BB"/>
                      </a:solidFill>
                      <a:prstDash val="solid"/>
                      <a:miter lim="800000"/>
                      <a:headEnd type="none" w="med" len="med"/>
                      <a:tailEnd type="none" w="med" len="med"/>
                    </a:lnR>
                    <a:lnT w="0" cap="flat" cmpd="sng" algn="ctr">
                      <a:solidFill>
                        <a:srgbClr val="B0B7BB"/>
                      </a:solidFill>
                      <a:prstDash val="solid"/>
                      <a:miter lim="800000"/>
                      <a:headEnd type="none" w="med" len="med"/>
                      <a:tailEnd type="none" w="med" len="med"/>
                    </a:lnT>
                    <a:lnB w="0" cap="flat" cmpd="sng" algn="ctr">
                      <a:solidFill>
                        <a:srgbClr val="B0B7BB"/>
                      </a:solidFill>
                      <a:prstDash val="solid"/>
                      <a:miter lim="800000"/>
                      <a:headEnd type="none" w="med" len="med"/>
                      <a:tailEnd type="none" w="med" len="med"/>
                    </a:lnB>
                    <a:lnTlToBr>
                      <a:noFill/>
                    </a:lnTlToBr>
                    <a:lnBlToTr>
                      <a:noFill/>
                    </a:lnBlToTr>
                    <a:solidFill>
                      <a:srgbClr val="EDF2F9"/>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112277"/>
                          </a:solidFill>
                          <a:effectLst/>
                          <a:latin typeface="Arial" charset="0"/>
                          <a:cs typeface="Arial" charset="0"/>
                        </a:rPr>
                        <a:t>Standard</a:t>
                      </a:r>
                      <a:br>
                        <a:rPr kumimoji="0" lang="en-US" sz="2400" b="1" i="0" u="none" strike="noStrike" cap="none" normalizeH="0" baseline="0" dirty="0" smtClean="0">
                          <a:ln>
                            <a:noFill/>
                          </a:ln>
                          <a:solidFill>
                            <a:srgbClr val="112277"/>
                          </a:solidFill>
                          <a:effectLst/>
                          <a:latin typeface="Arial" charset="0"/>
                          <a:cs typeface="Arial" charset="0"/>
                        </a:rPr>
                      </a:br>
                      <a:r>
                        <a:rPr kumimoji="0" lang="en-US" sz="2400" b="1" i="0" u="none" strike="noStrike" cap="none" normalizeH="0" baseline="0" dirty="0" smtClean="0">
                          <a:ln>
                            <a:noFill/>
                          </a:ln>
                          <a:solidFill>
                            <a:srgbClr val="112277"/>
                          </a:solidFill>
                          <a:effectLst/>
                          <a:latin typeface="Arial" charset="0"/>
                          <a:cs typeface="Arial" charset="0"/>
                        </a:rPr>
                        <a:t>Error</a:t>
                      </a:r>
                      <a:endParaRPr kumimoji="0" lang="en-US" sz="2400" b="1" i="0" u="none" strike="noStrike" cap="none" normalizeH="0" baseline="0" dirty="0" smtClean="0">
                        <a:ln>
                          <a:noFill/>
                        </a:ln>
                        <a:solidFill>
                          <a:schemeClr val="tx1"/>
                        </a:solidFill>
                        <a:effectLst/>
                        <a:latin typeface="Tahoma" pitchFamily="34" charset="0"/>
                      </a:endParaRPr>
                    </a:p>
                  </a:txBody>
                  <a:tcPr marL="121807" marR="121807" marT="60913" marB="60913" anchor="b" horzOverflow="overflow">
                    <a:lnL w="0" cap="flat" cmpd="sng" algn="ctr">
                      <a:solidFill>
                        <a:srgbClr val="B0B7BB"/>
                      </a:solidFill>
                      <a:prstDash val="solid"/>
                      <a:miter lim="800000"/>
                      <a:headEnd type="none" w="med" len="med"/>
                      <a:tailEnd type="none" w="med" len="med"/>
                    </a:lnL>
                    <a:lnR w="0" cap="flat" cmpd="sng" algn="ctr">
                      <a:solidFill>
                        <a:srgbClr val="B0B7BB"/>
                      </a:solidFill>
                      <a:prstDash val="solid"/>
                      <a:miter lim="800000"/>
                      <a:headEnd type="none" w="med" len="med"/>
                      <a:tailEnd type="none" w="med" len="med"/>
                    </a:lnR>
                    <a:lnT w="0" cap="flat" cmpd="sng" algn="ctr">
                      <a:solidFill>
                        <a:srgbClr val="B0B7BB"/>
                      </a:solidFill>
                      <a:prstDash val="solid"/>
                      <a:miter lim="800000"/>
                      <a:headEnd type="none" w="med" len="med"/>
                      <a:tailEnd type="none" w="med" len="med"/>
                    </a:lnT>
                    <a:lnB w="0" cap="flat" cmpd="sng" algn="ctr">
                      <a:solidFill>
                        <a:srgbClr val="B0B7BB"/>
                      </a:solidFill>
                      <a:prstDash val="solid"/>
                      <a:miter lim="800000"/>
                      <a:headEnd type="none" w="med" len="med"/>
                      <a:tailEnd type="none" w="med" len="med"/>
                    </a:lnB>
                    <a:lnTlToBr>
                      <a:noFill/>
                    </a:lnTlToBr>
                    <a:lnBlToTr>
                      <a:noFill/>
                    </a:lnBlToTr>
                    <a:solidFill>
                      <a:srgbClr val="EDF2F9"/>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rgbClr val="112277"/>
                          </a:solidFill>
                          <a:effectLst/>
                          <a:latin typeface="Arial" charset="0"/>
                          <a:cs typeface="Arial" charset="0"/>
                        </a:rPr>
                        <a:t>t</a:t>
                      </a:r>
                      <a:r>
                        <a:rPr kumimoji="0" lang="en-US" sz="2400" b="1" i="0" u="none" strike="noStrike" cap="none" normalizeH="0" baseline="0" smtClean="0">
                          <a:ln>
                            <a:noFill/>
                          </a:ln>
                          <a:solidFill>
                            <a:srgbClr val="112277"/>
                          </a:solidFill>
                          <a:effectLst/>
                          <a:latin typeface="Tahoma"/>
                          <a:cs typeface="Arial" charset="0"/>
                        </a:rPr>
                        <a:t> </a:t>
                      </a:r>
                      <a:r>
                        <a:rPr kumimoji="0" lang="en-US" sz="2400" b="1" i="0" u="none" strike="noStrike" cap="none" normalizeH="0" baseline="0" smtClean="0">
                          <a:ln>
                            <a:noFill/>
                          </a:ln>
                          <a:solidFill>
                            <a:srgbClr val="112277"/>
                          </a:solidFill>
                          <a:effectLst/>
                          <a:latin typeface="Arial" charset="0"/>
                          <a:cs typeface="Arial" charset="0"/>
                        </a:rPr>
                        <a:t>Value</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anchor="b" horzOverflow="overflow">
                    <a:lnL w="0" cap="flat" cmpd="sng" algn="ctr">
                      <a:solidFill>
                        <a:srgbClr val="B0B7BB"/>
                      </a:solidFill>
                      <a:prstDash val="solid"/>
                      <a:miter lim="800000"/>
                      <a:headEnd type="none" w="med" len="med"/>
                      <a:tailEnd type="none" w="med" len="med"/>
                    </a:lnL>
                    <a:lnR w="0" cap="flat" cmpd="sng" algn="ctr">
                      <a:solidFill>
                        <a:srgbClr val="B0B7BB"/>
                      </a:solidFill>
                      <a:prstDash val="solid"/>
                      <a:miter lim="800000"/>
                      <a:headEnd type="none" w="med" len="med"/>
                      <a:tailEnd type="none" w="med" len="med"/>
                    </a:lnR>
                    <a:lnT w="0" cap="flat" cmpd="sng" algn="ctr">
                      <a:solidFill>
                        <a:srgbClr val="B0B7BB"/>
                      </a:solidFill>
                      <a:prstDash val="solid"/>
                      <a:miter lim="800000"/>
                      <a:headEnd type="none" w="med" len="med"/>
                      <a:tailEnd type="none" w="med" len="med"/>
                    </a:lnT>
                    <a:lnB w="0" cap="flat" cmpd="sng" algn="ctr">
                      <a:solidFill>
                        <a:srgbClr val="B0B7BB"/>
                      </a:solidFill>
                      <a:prstDash val="solid"/>
                      <a:miter lim="800000"/>
                      <a:headEnd type="none" w="med" len="med"/>
                      <a:tailEnd type="none" w="med" len="med"/>
                    </a:lnB>
                    <a:lnTlToBr>
                      <a:noFill/>
                    </a:lnTlToBr>
                    <a:lnBlToTr>
                      <a:noFill/>
                    </a:lnBlToTr>
                    <a:solidFill>
                      <a:srgbClr val="EDF2F9"/>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rgbClr val="112277"/>
                          </a:solidFill>
                          <a:effectLst/>
                          <a:latin typeface="Arial" charset="0"/>
                          <a:cs typeface="Arial" charset="0"/>
                        </a:rPr>
                        <a:t>Pr</a:t>
                      </a:r>
                      <a:r>
                        <a:rPr kumimoji="0" lang="en-US" sz="2400" b="1" i="0" u="none" strike="noStrike" cap="none" normalizeH="0" baseline="0" smtClean="0">
                          <a:ln>
                            <a:noFill/>
                          </a:ln>
                          <a:solidFill>
                            <a:srgbClr val="112277"/>
                          </a:solidFill>
                          <a:effectLst/>
                          <a:latin typeface="Tahoma"/>
                          <a:cs typeface="Arial" charset="0"/>
                        </a:rPr>
                        <a:t> </a:t>
                      </a:r>
                      <a:r>
                        <a:rPr kumimoji="0" lang="en-US" sz="2400" b="1" i="0" u="none" strike="noStrike" cap="none" normalizeH="0" baseline="0" smtClean="0">
                          <a:ln>
                            <a:noFill/>
                          </a:ln>
                          <a:solidFill>
                            <a:srgbClr val="112277"/>
                          </a:solidFill>
                          <a:effectLst/>
                          <a:latin typeface="Arial" charset="0"/>
                          <a:cs typeface="Arial" charset="0"/>
                        </a:rPr>
                        <a:t>&gt;</a:t>
                      </a:r>
                      <a:r>
                        <a:rPr kumimoji="0" lang="en-US" sz="2400" b="1" i="0" u="none" strike="noStrike" cap="none" normalizeH="0" baseline="0" smtClean="0">
                          <a:ln>
                            <a:noFill/>
                          </a:ln>
                          <a:solidFill>
                            <a:srgbClr val="112277"/>
                          </a:solidFill>
                          <a:effectLst/>
                          <a:latin typeface="Tahoma"/>
                          <a:cs typeface="Arial" charset="0"/>
                        </a:rPr>
                        <a:t> </a:t>
                      </a:r>
                      <a:r>
                        <a:rPr kumimoji="0" lang="en-US" sz="2400" b="1" i="0" u="none" strike="noStrike" cap="none" normalizeH="0" baseline="0" smtClean="0">
                          <a:ln>
                            <a:noFill/>
                          </a:ln>
                          <a:solidFill>
                            <a:srgbClr val="112277"/>
                          </a:solidFill>
                          <a:effectLst/>
                          <a:latin typeface="Arial" charset="0"/>
                          <a:cs typeface="Arial" charset="0"/>
                        </a:rPr>
                        <a:t>|t|</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anchor="b" horzOverflow="overflow">
                    <a:lnL w="0" cap="flat" cmpd="sng" algn="ctr">
                      <a:solidFill>
                        <a:srgbClr val="B0B7BB"/>
                      </a:solidFill>
                      <a:prstDash val="solid"/>
                      <a:miter lim="800000"/>
                      <a:headEnd type="none" w="med" len="med"/>
                      <a:tailEnd type="none" w="med" len="med"/>
                    </a:lnL>
                    <a:lnR w="0" cap="flat" cmpd="sng" algn="ctr">
                      <a:solidFill>
                        <a:srgbClr val="B0B7BB"/>
                      </a:solidFill>
                      <a:prstDash val="solid"/>
                      <a:miter lim="800000"/>
                      <a:headEnd type="none" w="med" len="med"/>
                      <a:tailEnd type="none" w="med" len="med"/>
                    </a:lnR>
                    <a:lnT w="0" cap="flat" cmpd="sng" algn="ctr">
                      <a:solidFill>
                        <a:srgbClr val="B0B7BB"/>
                      </a:solidFill>
                      <a:prstDash val="solid"/>
                      <a:miter lim="800000"/>
                      <a:headEnd type="none" w="med" len="med"/>
                      <a:tailEnd type="none" w="med" len="med"/>
                    </a:lnT>
                    <a:lnB w="0" cap="flat" cmpd="sng" algn="ctr">
                      <a:solidFill>
                        <a:srgbClr val="B0B7BB"/>
                      </a:solidFill>
                      <a:prstDash val="solid"/>
                      <a:miter lim="800000"/>
                      <a:headEnd type="none" w="med" len="med"/>
                      <a:tailEnd type="none" w="med" len="med"/>
                    </a:lnB>
                    <a:lnTlToBr>
                      <a:noFill/>
                    </a:lnTlToBr>
                    <a:lnBlToTr>
                      <a:noFill/>
                    </a:lnBlToTr>
                    <a:solidFill>
                      <a:srgbClr val="EDF2F9"/>
                    </a:solidFill>
                  </a:tcPr>
                </a:tc>
                <a:extLst>
                  <a:ext uri="{0D108BD9-81ED-4DB2-BD59-A6C34878D82A}">
                    <a16:rowId xmlns:a16="http://schemas.microsoft.com/office/drawing/2014/main" val="10001"/>
                  </a:ext>
                </a:extLst>
              </a:tr>
              <a:tr h="487302">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Intercept</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cap="flat">
                      <a:noFill/>
                    </a:lnL>
                    <a:lnR>
                      <a:noFill/>
                    </a:lnR>
                    <a:lnT w="0" cap="flat" cmpd="sng" algn="ctr">
                      <a:solidFill>
                        <a:srgbClr val="B0B7BB"/>
                      </a:solidFill>
                      <a:prstDash val="solid"/>
                      <a:miter lim="800000"/>
                      <a:headEnd type="none" w="med" len="med"/>
                      <a:tailEnd type="none" w="med" len="med"/>
                    </a:lnT>
                    <a:lnB>
                      <a:noFill/>
                    </a:lnB>
                    <a:lnTlToBr>
                      <a:noFill/>
                    </a:lnTlToBr>
                    <a:lnBlToTr>
                      <a:noFill/>
                    </a:lnBlToTr>
                    <a:solidFill>
                      <a:srgbClr val="FAFBFE"/>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Intercept</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w="0" cap="flat" cmpd="sng" algn="ctr">
                      <a:solidFill>
                        <a:srgbClr val="B0B7BB"/>
                      </a:solidFill>
                      <a:prstDash val="solid"/>
                      <a:miter lim="800000"/>
                      <a:headEnd type="none" w="med" len="med"/>
                      <a:tailEnd type="none" w="med" len="med"/>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1</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w="0" cap="flat" cmpd="sng" algn="ctr">
                      <a:solidFill>
                        <a:srgbClr val="B0B7BB"/>
                      </a:solidFill>
                      <a:prstDash val="solid"/>
                      <a:miter lim="800000"/>
                      <a:headEnd type="none" w="med" len="med"/>
                      <a:tailEnd type="none" w="med" len="med"/>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53.29472</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w="0" cap="flat" cmpd="sng" algn="ctr">
                      <a:solidFill>
                        <a:srgbClr val="B0B7BB"/>
                      </a:solidFill>
                      <a:prstDash val="solid"/>
                      <a:miter lim="800000"/>
                      <a:headEnd type="none" w="med" len="med"/>
                      <a:tailEnd type="none" w="med" len="med"/>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6.31183</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w="0" cap="flat" cmpd="sng" algn="ctr">
                      <a:solidFill>
                        <a:srgbClr val="B0B7BB"/>
                      </a:solidFill>
                      <a:prstDash val="solid"/>
                      <a:miter lim="800000"/>
                      <a:headEnd type="none" w="med" len="med"/>
                      <a:tailEnd type="none" w="med" len="med"/>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8.44</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w="0" cap="flat" cmpd="sng" algn="ctr">
                      <a:solidFill>
                        <a:srgbClr val="B0B7BB"/>
                      </a:solidFill>
                      <a:prstDash val="solid"/>
                      <a:miter lim="800000"/>
                      <a:headEnd type="none" w="med" len="med"/>
                      <a:tailEnd type="none" w="med" len="med"/>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&lt;.0001</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cap="flat">
                      <a:noFill/>
                    </a:lnR>
                    <a:lnT w="0" cap="flat" cmpd="sng" algn="ctr">
                      <a:solidFill>
                        <a:srgbClr val="B0B7BB"/>
                      </a:solidFill>
                      <a:prstDash val="solid"/>
                      <a:miter lim="800000"/>
                      <a:headEnd type="none" w="med" len="med"/>
                      <a:tailEnd type="none" w="med" len="med"/>
                    </a:lnT>
                    <a:lnB>
                      <a:noFill/>
                    </a:lnB>
                    <a:lnTlToBr>
                      <a:noFill/>
                    </a:lnTlToBr>
                    <a:lnBlToTr>
                      <a:noFill/>
                    </a:lnBlToTr>
                    <a:solidFill>
                      <a:srgbClr val="FAFBFE"/>
                    </a:solidFill>
                  </a:tcPr>
                </a:tc>
                <a:extLst>
                  <a:ext uri="{0D108BD9-81ED-4DB2-BD59-A6C34878D82A}">
                    <a16:rowId xmlns:a16="http://schemas.microsoft.com/office/drawing/2014/main" val="10002"/>
                  </a:ext>
                </a:extLst>
              </a:tr>
              <a:tr h="487302">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age</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cap="flat">
                      <a:noFill/>
                    </a:lnL>
                    <a:lnR>
                      <a:noFill/>
                    </a:lnR>
                    <a:lnT>
                      <a:noFill/>
                    </a:lnT>
                    <a:lnB>
                      <a:noFill/>
                    </a:lnB>
                    <a:lnTlToBr>
                      <a:noFill/>
                    </a:lnTlToBr>
                    <a:lnBlToTr>
                      <a:noFill/>
                    </a:lnBlToTr>
                    <a:solidFill>
                      <a:srgbClr val="FAFBFE"/>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Tahoma"/>
                          <a:cs typeface="Arial" charset="0"/>
                        </a:rPr>
                        <a:t> </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1</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-0.45689</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0.07647</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-5.97</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&lt;.0001</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cap="flat">
                      <a:noFill/>
                    </a:lnR>
                    <a:lnT>
                      <a:noFill/>
                    </a:lnT>
                    <a:lnB>
                      <a:noFill/>
                    </a:lnB>
                    <a:lnTlToBr>
                      <a:noFill/>
                    </a:lnTlToBr>
                    <a:lnBlToTr>
                      <a:noFill/>
                    </a:lnBlToTr>
                    <a:solidFill>
                      <a:srgbClr val="FAFBFE"/>
                    </a:solidFill>
                  </a:tcPr>
                </a:tc>
                <a:extLst>
                  <a:ext uri="{0D108BD9-81ED-4DB2-BD59-A6C34878D82A}">
                    <a16:rowId xmlns:a16="http://schemas.microsoft.com/office/drawing/2014/main" val="10003"/>
                  </a:ext>
                </a:extLst>
              </a:tr>
              <a:tr h="487302">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d</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cap="flat">
                      <a:noFill/>
                    </a:lnL>
                    <a:lnR>
                      <a:noFill/>
                    </a:lnR>
                    <a:lnT>
                      <a:noFill/>
                    </a:lnT>
                    <a:lnB cap="flat">
                      <a:noFill/>
                    </a:lnB>
                    <a:lnTlToBr>
                      <a:noFill/>
                    </a:lnTlToBr>
                    <a:lnBlToTr>
                      <a:noFill/>
                    </a:lnBlToTr>
                    <a:solidFill>
                      <a:srgbClr val="FAFBFE"/>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Vitamin D, per 10 nmol/L</a:t>
                      </a:r>
                      <a:endParaRPr kumimoji="0" lang="en-US" sz="2400" b="0"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1</a:t>
                      </a:r>
                      <a:endParaRPr kumimoji="0" lang="en-US" sz="2400" b="0"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0.03944</a:t>
                      </a:r>
                      <a:endParaRPr kumimoji="0" lang="en-US" sz="2400" b="0"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0.04398</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cap="flat">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charset="0"/>
                          <a:cs typeface="Arial" charset="0"/>
                        </a:rPr>
                        <a:t>0.09</a:t>
                      </a:r>
                      <a:endParaRPr kumimoji="0" lang="en-US" sz="2400" b="1" i="0" u="none" strike="noStrike" cap="none" normalizeH="0" baseline="0" smtClean="0">
                        <a:ln>
                          <a:noFill/>
                        </a:ln>
                        <a:solidFill>
                          <a:schemeClr val="tx1"/>
                        </a:solidFill>
                        <a:effectLst/>
                        <a:latin typeface="Tahoma" pitchFamily="34" charset="0"/>
                      </a:endParaRPr>
                    </a:p>
                  </a:txBody>
                  <a:tcPr marL="121807" marR="121807" marT="60913" marB="60913" horzOverflow="overflow">
                    <a:lnL>
                      <a:noFill/>
                    </a:lnL>
                    <a:lnR>
                      <a:noFill/>
                    </a:lnR>
                    <a:lnT>
                      <a:noFill/>
                    </a:lnT>
                    <a:lnB cap="flat">
                      <a:noFill/>
                    </a:lnB>
                    <a:lnTlToBr>
                      <a:noFill/>
                    </a:lnTlToBr>
                    <a:lnBlToTr>
                      <a:noFill/>
                    </a:lnBlToTr>
                    <a:solidFill>
                      <a:srgbClr val="FAFBFE"/>
                    </a:solidFill>
                  </a:tcPr>
                </a:tc>
                <a:tc>
                  <a:txBody>
                    <a:bodyPr/>
                    <a:lstStyle/>
                    <a:p>
                      <a:pPr marL="0" marR="0" lvl="0" indent="0" algn="r" defTabSz="914400" rtl="0" eaLnBrk="0" fontAlgn="t"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cs typeface="Arial" charset="0"/>
                        </a:rPr>
                        <a:t>0.9289</a:t>
                      </a:r>
                      <a:endParaRPr kumimoji="0" lang="en-US" sz="2400" b="1" i="0" u="none" strike="noStrike" cap="none" normalizeH="0" baseline="0" dirty="0" smtClean="0">
                        <a:ln>
                          <a:noFill/>
                        </a:ln>
                        <a:solidFill>
                          <a:schemeClr val="tx1"/>
                        </a:solidFill>
                        <a:effectLst/>
                        <a:latin typeface="Tahoma" pitchFamily="34" charset="0"/>
                      </a:endParaRPr>
                    </a:p>
                  </a:txBody>
                  <a:tcPr marL="121807" marR="121807" marT="60913" marB="60913" horzOverflow="overflow">
                    <a:lnL>
                      <a:noFill/>
                    </a:lnL>
                    <a:lnR cap="flat">
                      <a:noFill/>
                    </a:lnR>
                    <a:lnT>
                      <a:noFill/>
                    </a:lnT>
                    <a:lnB cap="flat">
                      <a:noFill/>
                    </a:lnB>
                    <a:lnTlToBr>
                      <a:noFill/>
                    </a:lnTlToBr>
                    <a:lnBlToTr>
                      <a:noFill/>
                    </a:lnBlToTr>
                    <a:solidFill>
                      <a:srgbClr val="FAFBFE"/>
                    </a:solidFill>
                  </a:tcPr>
                </a:tc>
                <a:extLst>
                  <a:ext uri="{0D108BD9-81ED-4DB2-BD59-A6C34878D82A}">
                    <a16:rowId xmlns:a16="http://schemas.microsoft.com/office/drawing/2014/main" val="10004"/>
                  </a:ext>
                </a:extLst>
              </a:tr>
            </a:tbl>
          </a:graphicData>
        </a:graphic>
      </p:graphicFrame>
      <p:sp>
        <p:nvSpPr>
          <p:cNvPr id="96300" name="Rectangle 111"/>
          <p:cNvSpPr>
            <a:spLocks noChangeArrowheads="1"/>
          </p:cNvSpPr>
          <p:nvPr/>
        </p:nvSpPr>
        <p:spPr bwMode="auto">
          <a:xfrm>
            <a:off x="-4383792" y="5145456"/>
            <a:ext cx="153763" cy="1568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6106" rIns="76106" anchor="ct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r>
              <a:rPr lang="en-US" altLang="en-US" sz="4796">
                <a:solidFill>
                  <a:srgbClr val="000000"/>
                </a:solidFill>
                <a:latin typeface="Arial" panose="020B0604020202020204" pitchFamily="34" charset="0"/>
                <a:cs typeface="Arial" panose="020B0604020202020204" pitchFamily="34" charset="0"/>
              </a:rPr>
              <a:t/>
            </a:r>
            <a:br>
              <a:rPr lang="en-US" altLang="en-US" sz="4796">
                <a:solidFill>
                  <a:srgbClr val="000000"/>
                </a:solidFill>
                <a:latin typeface="Arial" panose="020B0604020202020204" pitchFamily="34" charset="0"/>
                <a:cs typeface="Arial" panose="020B0604020202020204" pitchFamily="34" charset="0"/>
              </a:rPr>
            </a:br>
            <a:endParaRPr lang="en-US" altLang="en-US" sz="4796"/>
          </a:p>
        </p:txBody>
      </p:sp>
    </p:spTree>
    <p:extLst>
      <p:ext uri="{BB962C8B-B14F-4D97-AF65-F5344CB8AC3E}">
        <p14:creationId xmlns:p14="http://schemas.microsoft.com/office/powerpoint/2010/main" val="251714683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en-US" smtClean="0"/>
              <a:t>Evidence of confounding</a:t>
            </a:r>
          </a:p>
        </p:txBody>
      </p:sp>
      <p:sp>
        <p:nvSpPr>
          <p:cNvPr id="99331" name="Rectangle 3"/>
          <p:cNvSpPr>
            <a:spLocks noGrp="1" noChangeArrowheads="1"/>
          </p:cNvSpPr>
          <p:nvPr>
            <p:ph idx="1"/>
          </p:nvPr>
        </p:nvSpPr>
        <p:spPr>
          <a:xfrm>
            <a:off x="154725" y="5829078"/>
            <a:ext cx="11455377" cy="4115223"/>
          </a:xfrm>
        </p:spPr>
        <p:txBody>
          <a:bodyPr/>
          <a:lstStyle/>
          <a:p>
            <a:pPr>
              <a:lnSpc>
                <a:spcPct val="90000"/>
              </a:lnSpc>
            </a:pPr>
            <a:endParaRPr lang="en-US" altLang="en-US" sz="3730"/>
          </a:p>
          <a:p>
            <a:pPr>
              <a:lnSpc>
                <a:spcPct val="90000"/>
              </a:lnSpc>
            </a:pPr>
            <a:endParaRPr lang="en-US" altLang="en-US" sz="3730"/>
          </a:p>
        </p:txBody>
      </p:sp>
      <p:sp>
        <p:nvSpPr>
          <p:cNvPr id="99332" name="Rectangle 4"/>
          <p:cNvSpPr>
            <a:spLocks noChangeArrowheads="1"/>
          </p:cNvSpPr>
          <p:nvPr/>
        </p:nvSpPr>
        <p:spPr bwMode="auto">
          <a:xfrm>
            <a:off x="986865" y="2294461"/>
            <a:ext cx="9791101" cy="32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nSpc>
                <a:spcPct val="90000"/>
              </a:lnSpc>
              <a:spcBef>
                <a:spcPct val="20000"/>
              </a:spcBef>
              <a:buClr>
                <a:schemeClr val="folHlink"/>
              </a:buClr>
              <a:buSzPct val="60000"/>
            </a:pPr>
            <a:r>
              <a:rPr lang="en-US" altLang="en-US" sz="3197" dirty="0"/>
              <a:t>Unadjusted beta: </a:t>
            </a:r>
            <a:r>
              <a:rPr lang="en-US" altLang="en-US" sz="3197" dirty="0" smtClean="0"/>
              <a:t>1.5</a:t>
            </a:r>
          </a:p>
          <a:p>
            <a:pPr>
              <a:lnSpc>
                <a:spcPct val="90000"/>
              </a:lnSpc>
              <a:spcBef>
                <a:spcPct val="20000"/>
              </a:spcBef>
              <a:buClr>
                <a:schemeClr val="folHlink"/>
              </a:buClr>
              <a:buSzPct val="60000"/>
            </a:pPr>
            <a:endParaRPr lang="en-US" altLang="en-US" sz="3197" dirty="0"/>
          </a:p>
          <a:p>
            <a:pPr>
              <a:lnSpc>
                <a:spcPct val="90000"/>
              </a:lnSpc>
              <a:spcBef>
                <a:spcPct val="20000"/>
              </a:spcBef>
              <a:buClr>
                <a:schemeClr val="folHlink"/>
              </a:buClr>
              <a:buSzPct val="60000"/>
            </a:pPr>
            <a:r>
              <a:rPr lang="en-US" altLang="en-US" sz="3197" dirty="0" smtClean="0"/>
              <a:t>Age-adjusted beta: .039</a:t>
            </a:r>
          </a:p>
          <a:p>
            <a:pPr>
              <a:lnSpc>
                <a:spcPct val="90000"/>
              </a:lnSpc>
              <a:spcBef>
                <a:spcPct val="20000"/>
              </a:spcBef>
              <a:buClr>
                <a:schemeClr val="folHlink"/>
              </a:buClr>
              <a:buSzPct val="60000"/>
            </a:pPr>
            <a:endParaRPr lang="en-US" altLang="en-US" sz="3197" dirty="0"/>
          </a:p>
          <a:p>
            <a:pPr>
              <a:lnSpc>
                <a:spcPct val="90000"/>
              </a:lnSpc>
              <a:spcBef>
                <a:spcPct val="20000"/>
              </a:spcBef>
              <a:buClr>
                <a:schemeClr val="folHlink"/>
              </a:buClr>
              <a:buSzPct val="60000"/>
            </a:pPr>
            <a:r>
              <a:rPr lang="en-US" altLang="en-US" sz="3197" dirty="0"/>
              <a:t>B</a:t>
            </a:r>
            <a:r>
              <a:rPr lang="en-US" altLang="en-US" sz="3197" dirty="0" smtClean="0"/>
              <a:t>eta changed </a:t>
            </a:r>
            <a:r>
              <a:rPr lang="en-US" altLang="en-US" sz="3197" dirty="0"/>
              <a:t>by </a:t>
            </a:r>
            <a:r>
              <a:rPr lang="en-US" altLang="en-US" sz="3197" dirty="0" smtClean="0"/>
              <a:t>97.4</a:t>
            </a:r>
            <a:r>
              <a:rPr lang="en-US" altLang="en-US" sz="3197" dirty="0"/>
              <a:t>%!</a:t>
            </a:r>
          </a:p>
          <a:p>
            <a:pPr>
              <a:lnSpc>
                <a:spcPct val="90000"/>
              </a:lnSpc>
              <a:spcBef>
                <a:spcPct val="20000"/>
              </a:spcBef>
              <a:buClr>
                <a:schemeClr val="folHlink"/>
              </a:buClr>
              <a:buSzPct val="60000"/>
              <a:buFont typeface="Wingdings" panose="05000000000000000000" pitchFamily="2" charset="2"/>
              <a:buChar char="n"/>
            </a:pPr>
            <a:endParaRPr lang="en-US" altLang="en-US" sz="3197" dirty="0"/>
          </a:p>
        </p:txBody>
      </p:sp>
    </p:spTree>
    <p:extLst>
      <p:ext uri="{BB962C8B-B14F-4D97-AF65-F5344CB8AC3E}">
        <p14:creationId xmlns:p14="http://schemas.microsoft.com/office/powerpoint/2010/main" val="156463016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smtClean="0"/>
              <a:t>Confounding rule of thumb</a:t>
            </a:r>
          </a:p>
        </p:txBody>
      </p:sp>
      <p:sp>
        <p:nvSpPr>
          <p:cNvPr id="100355" name="Rectangle 3"/>
          <p:cNvSpPr>
            <a:spLocks noGrp="1" noChangeArrowheads="1"/>
          </p:cNvSpPr>
          <p:nvPr>
            <p:ph idx="1"/>
          </p:nvPr>
        </p:nvSpPr>
        <p:spPr>
          <a:xfrm>
            <a:off x="382057" y="5904267"/>
            <a:ext cx="11455377" cy="4115223"/>
          </a:xfrm>
        </p:spPr>
        <p:txBody>
          <a:bodyPr/>
          <a:lstStyle/>
          <a:p>
            <a:pPr>
              <a:lnSpc>
                <a:spcPct val="90000"/>
              </a:lnSpc>
            </a:pPr>
            <a:endParaRPr lang="en-US" altLang="en-US" sz="3730" dirty="0"/>
          </a:p>
          <a:p>
            <a:pPr>
              <a:lnSpc>
                <a:spcPct val="90000"/>
              </a:lnSpc>
            </a:pPr>
            <a:endParaRPr lang="en-US" altLang="en-US" sz="3730" dirty="0"/>
          </a:p>
        </p:txBody>
      </p:sp>
      <p:sp>
        <p:nvSpPr>
          <p:cNvPr id="100356" name="Rectangle 4"/>
          <p:cNvSpPr>
            <a:spLocks noChangeArrowheads="1"/>
          </p:cNvSpPr>
          <p:nvPr/>
        </p:nvSpPr>
        <p:spPr bwMode="auto">
          <a:xfrm>
            <a:off x="986865" y="2294460"/>
            <a:ext cx="9791101" cy="432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a:solidFill>
                  <a:schemeClr val="tx1"/>
                </a:solidFill>
                <a:latin typeface="Tahoma" panose="020B0604030504040204" pitchFamily="34" charset="0"/>
              </a:defRPr>
            </a:lvl1pPr>
            <a:lvl2pPr marL="742950" indent="-285750" eaLnBrk="0" hangingPunct="0">
              <a:defRPr sz="1600">
                <a:solidFill>
                  <a:schemeClr val="tx1"/>
                </a:solidFill>
                <a:latin typeface="Tahoma" panose="020B0604030504040204" pitchFamily="34" charset="0"/>
              </a:defRPr>
            </a:lvl2pPr>
            <a:lvl3pPr marL="1143000" indent="-228600" eaLnBrk="0" hangingPunct="0">
              <a:defRPr sz="1600">
                <a:solidFill>
                  <a:schemeClr val="tx1"/>
                </a:solidFill>
                <a:latin typeface="Tahoma" panose="020B0604030504040204" pitchFamily="34" charset="0"/>
              </a:defRPr>
            </a:lvl3pPr>
            <a:lvl4pPr marL="1600200" indent="-228600" eaLnBrk="0" hangingPunct="0">
              <a:defRPr sz="1600">
                <a:solidFill>
                  <a:schemeClr val="tx1"/>
                </a:solidFill>
                <a:latin typeface="Tahoma" panose="020B0604030504040204" pitchFamily="34" charset="0"/>
              </a:defRPr>
            </a:lvl4pPr>
            <a:lvl5pPr marL="2057400" indent="-228600" eaLnBrk="0" hangingPunct="0">
              <a:defRPr sz="1600">
                <a:solidFill>
                  <a:schemeClr val="tx1"/>
                </a:solidFill>
                <a:latin typeface="Tahoma" panose="020B0604030504040204" pitchFamily="34" charset="0"/>
              </a:defRPr>
            </a:lvl5pPr>
            <a:lvl6pPr marL="2514600" indent="-228600" eaLnBrk="0" fontAlgn="base" hangingPunct="0">
              <a:spcBef>
                <a:spcPct val="0"/>
              </a:spcBef>
              <a:spcAft>
                <a:spcPct val="0"/>
              </a:spcAft>
              <a:defRPr sz="1600">
                <a:solidFill>
                  <a:schemeClr val="tx1"/>
                </a:solidFill>
                <a:latin typeface="Tahoma" panose="020B0604030504040204" pitchFamily="34" charset="0"/>
              </a:defRPr>
            </a:lvl6pPr>
            <a:lvl7pPr marL="2971800" indent="-228600" eaLnBrk="0" fontAlgn="base" hangingPunct="0">
              <a:spcBef>
                <a:spcPct val="0"/>
              </a:spcBef>
              <a:spcAft>
                <a:spcPct val="0"/>
              </a:spcAft>
              <a:defRPr sz="1600">
                <a:solidFill>
                  <a:schemeClr val="tx1"/>
                </a:solidFill>
                <a:latin typeface="Tahoma" panose="020B0604030504040204" pitchFamily="34" charset="0"/>
              </a:defRPr>
            </a:lvl7pPr>
            <a:lvl8pPr marL="3429000" indent="-228600" eaLnBrk="0" fontAlgn="base" hangingPunct="0">
              <a:spcBef>
                <a:spcPct val="0"/>
              </a:spcBef>
              <a:spcAft>
                <a:spcPct val="0"/>
              </a:spcAft>
              <a:defRPr sz="1600">
                <a:solidFill>
                  <a:schemeClr val="tx1"/>
                </a:solidFill>
                <a:latin typeface="Tahoma" panose="020B0604030504040204" pitchFamily="34" charset="0"/>
              </a:defRPr>
            </a:lvl8pPr>
            <a:lvl9pPr marL="3886200" indent="-228600" eaLnBrk="0" fontAlgn="base" hangingPunct="0">
              <a:spcBef>
                <a:spcPct val="0"/>
              </a:spcBef>
              <a:spcAft>
                <a:spcPct val="0"/>
              </a:spcAft>
              <a:defRPr sz="1600">
                <a:solidFill>
                  <a:schemeClr val="tx1"/>
                </a:solidFill>
                <a:latin typeface="Tahoma" panose="020B0604030504040204" pitchFamily="34" charset="0"/>
              </a:defRPr>
            </a:lvl9pPr>
          </a:lstStyle>
          <a:p>
            <a:pPr>
              <a:lnSpc>
                <a:spcPct val="90000"/>
              </a:lnSpc>
              <a:spcBef>
                <a:spcPct val="20000"/>
              </a:spcBef>
              <a:buClr>
                <a:schemeClr val="folHlink"/>
              </a:buClr>
              <a:buSzPct val="60000"/>
              <a:buFont typeface="Wingdings" panose="05000000000000000000" pitchFamily="2" charset="2"/>
              <a:buChar char="n"/>
            </a:pPr>
            <a:endParaRPr lang="en-US" altLang="en-US" sz="3197" dirty="0" smtClean="0"/>
          </a:p>
          <a:p>
            <a:pPr>
              <a:lnSpc>
                <a:spcPct val="90000"/>
              </a:lnSpc>
              <a:spcBef>
                <a:spcPct val="20000"/>
              </a:spcBef>
              <a:buClr>
                <a:schemeClr val="folHlink"/>
              </a:buClr>
              <a:buSzPct val="60000"/>
            </a:pPr>
            <a:r>
              <a:rPr lang="en-US" altLang="en-US" sz="3197" dirty="0" smtClean="0"/>
              <a:t>Look for changes in beta (more </a:t>
            </a:r>
            <a:r>
              <a:rPr lang="en-US" altLang="en-US" sz="3197" dirty="0"/>
              <a:t>than 10</a:t>
            </a:r>
            <a:r>
              <a:rPr lang="en-US" altLang="en-US" sz="3197" dirty="0" smtClean="0"/>
              <a:t>% change)</a:t>
            </a:r>
          </a:p>
          <a:p>
            <a:pPr>
              <a:lnSpc>
                <a:spcPct val="90000"/>
              </a:lnSpc>
              <a:spcBef>
                <a:spcPct val="20000"/>
              </a:spcBef>
              <a:buClr>
                <a:schemeClr val="folHlink"/>
              </a:buClr>
              <a:buSzPct val="60000"/>
              <a:buFont typeface="Wingdings" panose="05000000000000000000" pitchFamily="2" charset="2"/>
              <a:buChar char="n"/>
            </a:pPr>
            <a:endParaRPr lang="en-US" altLang="en-US" sz="3197" dirty="0"/>
          </a:p>
          <a:p>
            <a:pPr>
              <a:lnSpc>
                <a:spcPct val="90000"/>
              </a:lnSpc>
              <a:spcBef>
                <a:spcPct val="20000"/>
              </a:spcBef>
              <a:buClr>
                <a:schemeClr val="folHlink"/>
              </a:buClr>
              <a:buSzPct val="60000"/>
            </a:pPr>
            <a:r>
              <a:rPr lang="en-US" altLang="en-US" sz="3197" dirty="0"/>
              <a:t>Do </a:t>
            </a:r>
            <a:r>
              <a:rPr lang="en-US" altLang="en-US" sz="3197" i="1" dirty="0"/>
              <a:t>not </a:t>
            </a:r>
            <a:r>
              <a:rPr lang="en-US" altLang="en-US" sz="3197" dirty="0"/>
              <a:t>judge </a:t>
            </a:r>
            <a:r>
              <a:rPr lang="en-US" altLang="en-US" sz="3197" dirty="0" smtClean="0"/>
              <a:t>by p-values</a:t>
            </a:r>
            <a:r>
              <a:rPr lang="en-US" altLang="en-US" sz="3197" dirty="0"/>
              <a:t>!</a:t>
            </a:r>
          </a:p>
          <a:p>
            <a:pPr>
              <a:lnSpc>
                <a:spcPct val="90000"/>
              </a:lnSpc>
              <a:spcBef>
                <a:spcPct val="20000"/>
              </a:spcBef>
              <a:buClr>
                <a:schemeClr val="folHlink"/>
              </a:buClr>
              <a:buSzPct val="60000"/>
              <a:buFont typeface="Wingdings" panose="05000000000000000000" pitchFamily="2" charset="2"/>
              <a:buChar char="n"/>
            </a:pPr>
            <a:endParaRPr lang="en-US" altLang="en-US" sz="3197" dirty="0"/>
          </a:p>
          <a:p>
            <a:pPr>
              <a:lnSpc>
                <a:spcPct val="90000"/>
              </a:lnSpc>
              <a:spcBef>
                <a:spcPct val="20000"/>
              </a:spcBef>
              <a:buClr>
                <a:schemeClr val="folHlink"/>
              </a:buClr>
              <a:buSzPct val="60000"/>
              <a:buFont typeface="Wingdings" panose="05000000000000000000" pitchFamily="2" charset="2"/>
              <a:buChar char="n"/>
            </a:pPr>
            <a:endParaRPr lang="en-US" altLang="en-US" sz="3197" dirty="0"/>
          </a:p>
          <a:p>
            <a:pPr>
              <a:lnSpc>
                <a:spcPct val="90000"/>
              </a:lnSpc>
              <a:spcBef>
                <a:spcPct val="20000"/>
              </a:spcBef>
              <a:buClr>
                <a:schemeClr val="folHlink"/>
              </a:buClr>
              <a:buSzPct val="60000"/>
              <a:buFont typeface="Wingdings" panose="05000000000000000000" pitchFamily="2" charset="2"/>
              <a:buChar char="n"/>
            </a:pPr>
            <a:endParaRPr lang="en-US" altLang="en-US" sz="3197" dirty="0"/>
          </a:p>
          <a:p>
            <a:pPr>
              <a:lnSpc>
                <a:spcPct val="90000"/>
              </a:lnSpc>
              <a:spcBef>
                <a:spcPct val="20000"/>
              </a:spcBef>
              <a:buClr>
                <a:schemeClr val="folHlink"/>
              </a:buClr>
              <a:buSzPct val="60000"/>
              <a:buFont typeface="Wingdings" panose="05000000000000000000" pitchFamily="2" charset="2"/>
              <a:buChar char="n"/>
            </a:pPr>
            <a:endParaRPr lang="en-US" altLang="en-US" sz="3197" dirty="0"/>
          </a:p>
        </p:txBody>
      </p:sp>
    </p:spTree>
    <p:extLst>
      <p:ext uri="{BB962C8B-B14F-4D97-AF65-F5344CB8AC3E}">
        <p14:creationId xmlns:p14="http://schemas.microsoft.com/office/powerpoint/2010/main" val="140204443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idx="1"/>
          </p:nvPr>
        </p:nvSpPr>
        <p:spPr/>
        <p:txBody>
          <a:bodyPr>
            <a:normAutofit/>
          </a:bodyPr>
          <a:lstStyle/>
          <a:p>
            <a:r>
              <a:rPr lang="en-US" sz="3600" b="1" dirty="0" smtClean="0"/>
              <a:t>Confounding variable (confounder)</a:t>
            </a:r>
          </a:p>
          <a:p>
            <a:endParaRPr lang="en-US" sz="3600" b="1" dirty="0"/>
          </a:p>
          <a:p>
            <a:r>
              <a:rPr lang="en-US" sz="3600" b="1" dirty="0" smtClean="0"/>
              <a:t>Adjustment </a:t>
            </a:r>
            <a:endParaRPr lang="en-US" sz="3600" b="1" dirty="0"/>
          </a:p>
        </p:txBody>
      </p:sp>
    </p:spTree>
    <p:extLst>
      <p:ext uri="{BB962C8B-B14F-4D97-AF65-F5344CB8AC3E}">
        <p14:creationId xmlns:p14="http://schemas.microsoft.com/office/powerpoint/2010/main" val="18423582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6" name="Date Placeholder 5"/>
          <p:cNvSpPr>
            <a:spLocks noGrp="1"/>
          </p:cNvSpPr>
          <p:nvPr>
            <p:ph type="dt" sz="half" idx="10"/>
          </p:nvPr>
        </p:nvSpPr>
        <p:spPr/>
        <p:txBody>
          <a:bodyPr/>
          <a:lstStyle/>
          <a:p>
            <a:fld id="{AE7421FB-243B-48AF-8107-92C2EBF8DB66}"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4" name="Slide Number Placeholder 3"/>
          <p:cNvSpPr>
            <a:spLocks noGrp="1"/>
          </p:cNvSpPr>
          <p:nvPr>
            <p:ph type="sldNum" sz="quarter" idx="12"/>
          </p:nvPr>
        </p:nvSpPr>
        <p:spPr/>
        <p:txBody>
          <a:bodyPr/>
          <a:lstStyle/>
          <a:p>
            <a:fld id="{88910C2D-E969-45E3-A3FF-4E417EA3124A}" type="slidenum">
              <a:rPr lang="en-US" smtClean="0"/>
              <a:t>178</a:t>
            </a:fld>
            <a:endParaRPr lang="en-US" dirty="0"/>
          </a:p>
        </p:txBody>
      </p:sp>
      <p:pic>
        <p:nvPicPr>
          <p:cNvPr id="5" name="Picture 4"/>
          <p:cNvPicPr>
            <a:picLocks noChangeAspect="1"/>
          </p:cNvPicPr>
          <p:nvPr/>
        </p:nvPicPr>
        <p:blipFill>
          <a:blip r:embed="rId2"/>
          <a:stretch>
            <a:fillRect/>
          </a:stretch>
        </p:blipFill>
        <p:spPr>
          <a:xfrm>
            <a:off x="1963156" y="1170978"/>
            <a:ext cx="8265687" cy="4956657"/>
          </a:xfrm>
          <a:prstGeom prst="rect">
            <a:avLst/>
          </a:prstGeom>
        </p:spPr>
      </p:pic>
    </p:spTree>
    <p:extLst>
      <p:ext uri="{BB962C8B-B14F-4D97-AF65-F5344CB8AC3E}">
        <p14:creationId xmlns:p14="http://schemas.microsoft.com/office/powerpoint/2010/main" val="112947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4804" y="1732919"/>
            <a:ext cx="2743583" cy="4515480"/>
          </a:xfrm>
          <a:prstGeom prst="rect">
            <a:avLst/>
          </a:prstGeom>
        </p:spPr>
      </p:pic>
      <p:pic>
        <p:nvPicPr>
          <p:cNvPr id="5" name="Picture 4"/>
          <p:cNvPicPr>
            <a:picLocks noChangeAspect="1"/>
          </p:cNvPicPr>
          <p:nvPr/>
        </p:nvPicPr>
        <p:blipFill>
          <a:blip r:embed="rId4"/>
          <a:stretch>
            <a:fillRect/>
          </a:stretch>
        </p:blipFill>
        <p:spPr>
          <a:xfrm>
            <a:off x="3564872" y="1578411"/>
            <a:ext cx="8421275" cy="3029373"/>
          </a:xfrm>
          <a:prstGeom prst="rect">
            <a:avLst/>
          </a:prstGeom>
        </p:spPr>
      </p:pic>
      <p:pic>
        <p:nvPicPr>
          <p:cNvPr id="6" name="Picture 5"/>
          <p:cNvPicPr>
            <a:picLocks noChangeAspect="1"/>
          </p:cNvPicPr>
          <p:nvPr/>
        </p:nvPicPr>
        <p:blipFill>
          <a:blip r:embed="rId5"/>
          <a:stretch>
            <a:fillRect/>
          </a:stretch>
        </p:blipFill>
        <p:spPr>
          <a:xfrm>
            <a:off x="6167584" y="5733477"/>
            <a:ext cx="3477110" cy="571580"/>
          </a:xfrm>
          <a:prstGeom prst="rect">
            <a:avLst/>
          </a:prstGeom>
        </p:spPr>
      </p:pic>
    </p:spTree>
    <p:extLst>
      <p:ext uri="{BB962C8B-B14F-4D97-AF65-F5344CB8AC3E}">
        <p14:creationId xmlns:p14="http://schemas.microsoft.com/office/powerpoint/2010/main" val="715154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089160" y="2527788"/>
            <a:ext cx="5457090" cy="3174023"/>
          </a:xfrm>
          <a:prstGeom prst="rect">
            <a:avLst/>
          </a:prstGeom>
        </p:spPr>
      </p:pic>
      <p:sp>
        <p:nvSpPr>
          <p:cNvPr id="6" name="Rectangle 5"/>
          <p:cNvSpPr/>
          <p:nvPr/>
        </p:nvSpPr>
        <p:spPr>
          <a:xfrm>
            <a:off x="8546250" y="6251998"/>
            <a:ext cx="3653564" cy="369332"/>
          </a:xfrm>
          <a:prstGeom prst="rect">
            <a:avLst/>
          </a:prstGeom>
        </p:spPr>
        <p:txBody>
          <a:bodyPr wrap="none">
            <a:spAutoFit/>
          </a:bodyPr>
          <a:lstStyle/>
          <a:p>
            <a:r>
              <a:rPr lang="en-US" b="1" dirty="0" err="1" smtClean="0">
                <a:solidFill>
                  <a:srgbClr val="FF0000"/>
                </a:solidFill>
              </a:rPr>
              <a:t>Randomizaion</a:t>
            </a:r>
            <a:r>
              <a:rPr lang="en-US" b="1" dirty="0" smtClean="0">
                <a:solidFill>
                  <a:srgbClr val="FF0000"/>
                </a:solidFill>
              </a:rPr>
              <a:t> Not </a:t>
            </a:r>
            <a:r>
              <a:rPr lang="en-US" b="1" dirty="0">
                <a:solidFill>
                  <a:srgbClr val="FF0000"/>
                </a:solidFill>
              </a:rPr>
              <a:t>always possible</a:t>
            </a:r>
          </a:p>
        </p:txBody>
      </p:sp>
    </p:spTree>
    <p:extLst>
      <p:ext uri="{BB962C8B-B14F-4D97-AF65-F5344CB8AC3E}">
        <p14:creationId xmlns:p14="http://schemas.microsoft.com/office/powerpoint/2010/main" val="202273276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62013" y="1152983"/>
            <a:ext cx="7001852" cy="2524477"/>
          </a:xfrm>
          <a:prstGeom prst="rect">
            <a:avLst/>
          </a:prstGeom>
        </p:spPr>
      </p:pic>
      <p:pic>
        <p:nvPicPr>
          <p:cNvPr id="5" name="Picture 4"/>
          <p:cNvPicPr>
            <a:picLocks noChangeAspect="1"/>
          </p:cNvPicPr>
          <p:nvPr/>
        </p:nvPicPr>
        <p:blipFill>
          <a:blip r:embed="rId4"/>
          <a:stretch>
            <a:fillRect/>
          </a:stretch>
        </p:blipFill>
        <p:spPr>
          <a:xfrm>
            <a:off x="975365" y="4150658"/>
            <a:ext cx="9202434" cy="2267266"/>
          </a:xfrm>
          <a:prstGeom prst="rect">
            <a:avLst/>
          </a:prstGeom>
        </p:spPr>
      </p:pic>
    </p:spTree>
    <p:extLst>
      <p:ext uri="{BB962C8B-B14F-4D97-AF65-F5344CB8AC3E}">
        <p14:creationId xmlns:p14="http://schemas.microsoft.com/office/powerpoint/2010/main" val="6502006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 refresher </a:t>
            </a:r>
            <a:endParaRPr lang="en-US" dirty="0"/>
          </a:p>
        </p:txBody>
      </p:sp>
      <p:sp>
        <p:nvSpPr>
          <p:cNvPr id="3" name="Content Placeholder 2"/>
          <p:cNvSpPr>
            <a:spLocks noGrp="1"/>
          </p:cNvSpPr>
          <p:nvPr>
            <p:ph idx="1"/>
          </p:nvPr>
        </p:nvSpPr>
        <p:spPr/>
        <p:txBody>
          <a:bodyPr/>
          <a:lstStyle/>
          <a:p>
            <a:r>
              <a:rPr lang="en-US" dirty="0" err="1" smtClean="0"/>
              <a:t>Datacamp</a:t>
            </a:r>
            <a:r>
              <a:rPr lang="en-US" dirty="0" smtClean="0"/>
              <a:t> linear algebra </a:t>
            </a:r>
          </a:p>
          <a:p>
            <a:r>
              <a:rPr lang="en-US" dirty="0" smtClean="0"/>
              <a:t>Linear algebra 3blue1brown </a:t>
            </a:r>
            <a:endParaRPr lang="en-US" dirty="0"/>
          </a:p>
        </p:txBody>
      </p:sp>
    </p:spTree>
    <p:extLst>
      <p:ext uri="{BB962C8B-B14F-4D97-AF65-F5344CB8AC3E}">
        <p14:creationId xmlns:p14="http://schemas.microsoft.com/office/powerpoint/2010/main" val="32517791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fitting simple linear regression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981215" y="3055130"/>
            <a:ext cx="5744377" cy="2191056"/>
          </a:xfrm>
          <a:prstGeom prst="rect">
            <a:avLst/>
          </a:prstGeom>
        </p:spPr>
      </p:pic>
    </p:spTree>
    <p:extLst>
      <p:ext uri="{BB962C8B-B14F-4D97-AF65-F5344CB8AC3E}">
        <p14:creationId xmlns:p14="http://schemas.microsoft.com/office/powerpoint/2010/main" val="16637813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39002" y="2273971"/>
            <a:ext cx="5026090" cy="2505632"/>
          </a:xfrm>
          <a:prstGeom prst="rect">
            <a:avLst/>
          </a:prstGeom>
        </p:spPr>
      </p:pic>
      <p:pic>
        <p:nvPicPr>
          <p:cNvPr id="5" name="Picture 4"/>
          <p:cNvPicPr>
            <a:picLocks noChangeAspect="1"/>
          </p:cNvPicPr>
          <p:nvPr/>
        </p:nvPicPr>
        <p:blipFill>
          <a:blip r:embed="rId3"/>
          <a:stretch>
            <a:fillRect/>
          </a:stretch>
        </p:blipFill>
        <p:spPr>
          <a:xfrm>
            <a:off x="0" y="2273971"/>
            <a:ext cx="5635690" cy="2505632"/>
          </a:xfrm>
          <a:prstGeom prst="rect">
            <a:avLst/>
          </a:prstGeom>
        </p:spPr>
      </p:pic>
    </p:spTree>
    <p:extLst>
      <p:ext uri="{BB962C8B-B14F-4D97-AF65-F5344CB8AC3E}">
        <p14:creationId xmlns:p14="http://schemas.microsoft.com/office/powerpoint/2010/main" val="9625791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80890" y="2833604"/>
            <a:ext cx="6230219" cy="1190791"/>
          </a:xfrm>
          <a:prstGeom prst="rect">
            <a:avLst/>
          </a:prstGeom>
        </p:spPr>
      </p:pic>
    </p:spTree>
    <p:extLst>
      <p:ext uri="{BB962C8B-B14F-4D97-AF65-F5344CB8AC3E}">
        <p14:creationId xmlns:p14="http://schemas.microsoft.com/office/powerpoint/2010/main" val="39437151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Holding all variables constant </a:t>
            </a:r>
            <a:endParaRPr lang="en-US" dirty="0"/>
          </a:p>
        </p:txBody>
      </p:sp>
      <p:sp>
        <p:nvSpPr>
          <p:cNvPr id="3" name="Content Placeholder 2"/>
          <p:cNvSpPr>
            <a:spLocks noGrp="1"/>
          </p:cNvSpPr>
          <p:nvPr>
            <p:ph idx="1"/>
          </p:nvPr>
        </p:nvSpPr>
        <p:spPr/>
        <p:txBody>
          <a:bodyPr/>
          <a:lstStyle/>
          <a:p>
            <a:r>
              <a:rPr lang="en-US" dirty="0" smtClean="0"/>
              <a:t>El </a:t>
            </a:r>
            <a:r>
              <a:rPr lang="en-US" dirty="0" err="1" smtClean="0"/>
              <a:t>gard</a:t>
            </a:r>
            <a:r>
              <a:rPr lang="en-US" dirty="0" smtClean="0"/>
              <a:t> </a:t>
            </a:r>
            <a:r>
              <a:rPr lang="en-US" dirty="0" err="1" smtClean="0"/>
              <a:t>fel</a:t>
            </a:r>
            <a:r>
              <a:rPr lang="en-US" dirty="0" smtClean="0"/>
              <a:t> </a:t>
            </a:r>
            <a:r>
              <a:rPr lang="en-US" dirty="0" err="1" smtClean="0"/>
              <a:t>geesh</a:t>
            </a:r>
            <a:r>
              <a:rPr lang="en-US" dirty="0" smtClean="0"/>
              <a:t> </a:t>
            </a:r>
            <a:r>
              <a:rPr lang="en-US" dirty="0" smtClean="0">
                <a:sym typeface="Wingdings" panose="05000000000000000000" pitchFamily="2" charset="2"/>
              </a:rPr>
              <a:t> </a:t>
            </a:r>
          </a:p>
          <a:p>
            <a:endParaRPr lang="en-US" dirty="0">
              <a:sym typeface="Wingdings" panose="05000000000000000000" pitchFamily="2" charset="2"/>
            </a:endParaRPr>
          </a:p>
          <a:p>
            <a:r>
              <a:rPr lang="en-US" dirty="0" smtClean="0">
                <a:sym typeface="Wingdings" panose="05000000000000000000" pitchFamily="2" charset="2"/>
              </a:rPr>
              <a:t>Wa2af </a:t>
            </a:r>
            <a:r>
              <a:rPr lang="en-US" dirty="0" err="1" smtClean="0">
                <a:sym typeface="Wingdings" panose="05000000000000000000" pitchFamily="2" charset="2"/>
              </a:rPr>
              <a:t>kol</a:t>
            </a:r>
            <a:r>
              <a:rPr lang="en-US" dirty="0" smtClean="0">
                <a:sym typeface="Wingdings" panose="05000000000000000000" pitchFamily="2" charset="2"/>
              </a:rPr>
              <a:t> el ta3amolat 3shan ne3mel </a:t>
            </a:r>
            <a:r>
              <a:rPr lang="en-US" dirty="0" err="1" smtClean="0">
                <a:sym typeface="Wingdings" panose="05000000000000000000" pitchFamily="2" charset="2"/>
              </a:rPr>
              <a:t>gard</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28644320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371470" y="647312"/>
            <a:ext cx="5449060" cy="5563376"/>
          </a:xfrm>
          <a:prstGeom prst="rect">
            <a:avLst/>
          </a:prstGeom>
        </p:spPr>
      </p:pic>
    </p:spTree>
    <p:extLst>
      <p:ext uri="{BB962C8B-B14F-4D97-AF65-F5344CB8AC3E}">
        <p14:creationId xmlns:p14="http://schemas.microsoft.com/office/powerpoint/2010/main" val="35965705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357808" y="2960559"/>
            <a:ext cx="10976231" cy="1333146"/>
          </a:xfrm>
          <a:prstGeom prst="rect">
            <a:avLst/>
          </a:prstGeom>
        </p:spPr>
      </p:pic>
    </p:spTree>
    <p:extLst>
      <p:ext uri="{BB962C8B-B14F-4D97-AF65-F5344CB8AC3E}">
        <p14:creationId xmlns:p14="http://schemas.microsoft.com/office/powerpoint/2010/main" val="13816395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285733" y="2285840"/>
            <a:ext cx="5620534" cy="2286319"/>
          </a:xfrm>
          <a:prstGeom prst="rect">
            <a:avLst/>
          </a:prstGeom>
        </p:spPr>
      </p:pic>
    </p:spTree>
    <p:extLst>
      <p:ext uri="{BB962C8B-B14F-4D97-AF65-F5344CB8AC3E}">
        <p14:creationId xmlns:p14="http://schemas.microsoft.com/office/powerpoint/2010/main" val="37071951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409575" y="761628"/>
            <a:ext cx="5372850" cy="5334744"/>
          </a:xfrm>
          <a:prstGeom prst="rect">
            <a:avLst/>
          </a:prstGeom>
        </p:spPr>
      </p:pic>
    </p:spTree>
    <p:extLst>
      <p:ext uri="{BB962C8B-B14F-4D97-AF65-F5344CB8AC3E}">
        <p14:creationId xmlns:p14="http://schemas.microsoft.com/office/powerpoint/2010/main" val="255177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linear regression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73203" y="2566438"/>
            <a:ext cx="5770950" cy="2480496"/>
          </a:xfrm>
          <a:prstGeom prst="rect">
            <a:avLst/>
          </a:prstGeom>
        </p:spPr>
      </p:pic>
      <p:sp>
        <p:nvSpPr>
          <p:cNvPr id="4" name="Rectangle 3"/>
          <p:cNvSpPr/>
          <p:nvPr/>
        </p:nvSpPr>
        <p:spPr>
          <a:xfrm>
            <a:off x="7477602" y="6217920"/>
            <a:ext cx="2460930" cy="461665"/>
          </a:xfrm>
          <a:prstGeom prst="rect">
            <a:avLst/>
          </a:prstGeom>
        </p:spPr>
        <p:txBody>
          <a:bodyPr wrap="none">
            <a:spAutoFit/>
          </a:bodyPr>
          <a:lstStyle/>
          <a:p>
            <a:r>
              <a:rPr lang="en-US" sz="2400" b="1" dirty="0" smtClean="0"/>
              <a:t>A partial </a:t>
            </a:r>
            <a:r>
              <a:rPr lang="en-US" sz="2400" b="1" dirty="0"/>
              <a:t>solution</a:t>
            </a:r>
          </a:p>
        </p:txBody>
      </p:sp>
    </p:spTree>
    <p:extLst>
      <p:ext uri="{BB962C8B-B14F-4D97-AF65-F5344CB8AC3E}">
        <p14:creationId xmlns:p14="http://schemas.microsoft.com/office/powerpoint/2010/main" val="128096341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one negative one dummy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24208" y="2519265"/>
            <a:ext cx="8501218" cy="1467025"/>
          </a:xfrm>
          <a:prstGeom prst="rect">
            <a:avLst/>
          </a:prstGeom>
        </p:spPr>
      </p:pic>
    </p:spTree>
    <p:extLst>
      <p:ext uri="{BB962C8B-B14F-4D97-AF65-F5344CB8AC3E}">
        <p14:creationId xmlns:p14="http://schemas.microsoft.com/office/powerpoint/2010/main" val="36737898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18942" y="1485629"/>
            <a:ext cx="6554115" cy="3886742"/>
          </a:xfrm>
          <a:prstGeom prst="rect">
            <a:avLst/>
          </a:prstGeom>
        </p:spPr>
      </p:pic>
    </p:spTree>
    <p:extLst>
      <p:ext uri="{BB962C8B-B14F-4D97-AF65-F5344CB8AC3E}">
        <p14:creationId xmlns:p14="http://schemas.microsoft.com/office/powerpoint/2010/main" val="924051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57180" y="594917"/>
            <a:ext cx="5477639" cy="5668166"/>
          </a:xfrm>
          <a:prstGeom prst="rect">
            <a:avLst/>
          </a:prstGeom>
        </p:spPr>
      </p:pic>
    </p:spTree>
    <p:extLst>
      <p:ext uri="{BB962C8B-B14F-4D97-AF65-F5344CB8AC3E}">
        <p14:creationId xmlns:p14="http://schemas.microsoft.com/office/powerpoint/2010/main" val="206461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76339" y="613969"/>
            <a:ext cx="4639322" cy="5630061"/>
          </a:xfrm>
          <a:prstGeom prst="rect">
            <a:avLst/>
          </a:prstGeom>
        </p:spPr>
      </p:pic>
    </p:spTree>
    <p:extLst>
      <p:ext uri="{BB962C8B-B14F-4D97-AF65-F5344CB8AC3E}">
        <p14:creationId xmlns:p14="http://schemas.microsoft.com/office/powerpoint/2010/main" val="16773711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statistician knows…that in nature </a:t>
            </a:r>
            <a:r>
              <a:rPr lang="en-US" dirty="0" smtClean="0"/>
              <a:t>there never </a:t>
            </a:r>
            <a:r>
              <a:rPr lang="en-US" dirty="0"/>
              <a:t>was a normal distribution, there </a:t>
            </a:r>
            <a:r>
              <a:rPr lang="en-US" dirty="0" smtClean="0"/>
              <a:t>never was </a:t>
            </a:r>
            <a:r>
              <a:rPr lang="en-US" dirty="0"/>
              <a:t>a straight line, yet with normal and </a:t>
            </a:r>
            <a:r>
              <a:rPr lang="en-US" dirty="0" smtClean="0"/>
              <a:t>linear assumptions</a:t>
            </a:r>
            <a:r>
              <a:rPr lang="en-US" dirty="0"/>
              <a:t>, known to be false, he can often </a:t>
            </a:r>
            <a:r>
              <a:rPr lang="en-US" dirty="0" smtClean="0"/>
              <a:t>derive results </a:t>
            </a:r>
            <a:r>
              <a:rPr lang="en-US" dirty="0"/>
              <a:t>which match, to a useful </a:t>
            </a:r>
            <a:r>
              <a:rPr lang="en-US" dirty="0" smtClean="0"/>
              <a:t>approximation, those </a:t>
            </a:r>
            <a:r>
              <a:rPr lang="en-US" dirty="0"/>
              <a:t>found in the real </a:t>
            </a:r>
            <a:r>
              <a:rPr lang="en-US" dirty="0" smtClean="0"/>
              <a:t>world</a:t>
            </a:r>
          </a:p>
          <a:p>
            <a:endParaRPr lang="en-US" dirty="0"/>
          </a:p>
          <a:p>
            <a:pPr lvl="3"/>
            <a:r>
              <a:rPr lang="en-US" dirty="0" smtClean="0"/>
              <a:t>Box</a:t>
            </a:r>
            <a:r>
              <a:rPr lang="en-US" dirty="0"/>
              <a:t>, G. </a:t>
            </a:r>
            <a:r>
              <a:rPr lang="en-US" i="1" dirty="0"/>
              <a:t>J. Am. Stat. Assoc. </a:t>
            </a:r>
            <a:r>
              <a:rPr lang="en-US" b="1" dirty="0"/>
              <a:t>71</a:t>
            </a:r>
            <a:r>
              <a:rPr lang="en-US" dirty="0"/>
              <a:t>, 791–799 (1976).</a:t>
            </a:r>
          </a:p>
        </p:txBody>
      </p:sp>
    </p:spTree>
    <p:extLst>
      <p:ext uri="{BB962C8B-B14F-4D97-AF65-F5344CB8AC3E}">
        <p14:creationId xmlns:p14="http://schemas.microsoft.com/office/powerpoint/2010/main" val="465425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pPr lvl="1"/>
            <a:r>
              <a:rPr lang="en-US" altLang="en-US" dirty="0" smtClean="0"/>
              <a:t>1</a:t>
            </a:r>
            <a:r>
              <a:rPr lang="en-US" altLang="en-US" dirty="0"/>
              <a:t>. The relationship between X and Y is linear</a:t>
            </a:r>
          </a:p>
          <a:p>
            <a:pPr lvl="1"/>
            <a:r>
              <a:rPr lang="en-US" altLang="en-US" dirty="0"/>
              <a:t>2. Y is distributed normally at each value of X</a:t>
            </a:r>
          </a:p>
          <a:p>
            <a:pPr lvl="1"/>
            <a:r>
              <a:rPr lang="en-US" altLang="en-US" dirty="0"/>
              <a:t>3. The variance of Y at every value of X is the same (homogeneity of variances)</a:t>
            </a:r>
          </a:p>
          <a:p>
            <a:pPr lvl="1"/>
            <a:r>
              <a:rPr lang="en-US" altLang="en-US" dirty="0"/>
              <a:t>4. The observations are independent</a:t>
            </a:r>
          </a:p>
          <a:p>
            <a:endParaRPr lang="en-US" dirty="0"/>
          </a:p>
        </p:txBody>
      </p:sp>
    </p:spTree>
    <p:extLst>
      <p:ext uri="{BB962C8B-B14F-4D97-AF65-F5344CB8AC3E}">
        <p14:creationId xmlns:p14="http://schemas.microsoft.com/office/powerpoint/2010/main" val="17848387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Linearity </a:t>
            </a:r>
          </a:p>
          <a:p>
            <a:r>
              <a:rPr lang="en-US" dirty="0" smtClean="0"/>
              <a:t>Plot residual vs y^</a:t>
            </a:r>
          </a:p>
          <a:p>
            <a:endParaRPr lang="en-US" dirty="0"/>
          </a:p>
          <a:p>
            <a:r>
              <a:rPr lang="en-US" dirty="0" smtClean="0"/>
              <a:t>Correlated errors </a:t>
            </a:r>
          </a:p>
          <a:p>
            <a:r>
              <a:rPr lang="en-US" dirty="0" smtClean="0"/>
              <a:t>Subject of matter expert </a:t>
            </a:r>
          </a:p>
          <a:p>
            <a:r>
              <a:rPr lang="en-US" dirty="0" smtClean="0"/>
              <a:t>Or </a:t>
            </a:r>
            <a:r>
              <a:rPr lang="en-US" dirty="0" err="1" smtClean="0"/>
              <a:t>durbin</a:t>
            </a:r>
            <a:r>
              <a:rPr lang="en-US" dirty="0" smtClean="0"/>
              <a:t> Watson </a:t>
            </a:r>
          </a:p>
          <a:p>
            <a:endParaRPr lang="en-US" dirty="0" smtClean="0"/>
          </a:p>
          <a:p>
            <a:r>
              <a:rPr lang="en-US" dirty="0" smtClean="0"/>
              <a:t>m </a:t>
            </a:r>
            <a:r>
              <a:rPr lang="en-US" dirty="0" err="1" smtClean="0"/>
              <a:t>kamal</a:t>
            </a:r>
            <a:r>
              <a:rPr lang="en-US" dirty="0" smtClean="0"/>
              <a:t> video </a:t>
            </a:r>
          </a:p>
          <a:p>
            <a:r>
              <a:rPr lang="en-US" dirty="0" smtClean="0"/>
              <a:t>Outliers: Linear </a:t>
            </a:r>
            <a:r>
              <a:rPr lang="en-US" dirty="0"/>
              <a:t>models using ordinary least squares, in particular, are not very robust. That is, large outliers may greatly change our </a:t>
            </a:r>
            <a:r>
              <a:rPr lang="en-US" dirty="0" smtClean="0"/>
              <a:t>results</a:t>
            </a:r>
          </a:p>
          <a:p>
            <a:r>
              <a:rPr lang="en-US" dirty="0" smtClean="0"/>
              <a:t>Regularization can be used for outliers</a:t>
            </a:r>
          </a:p>
          <a:p>
            <a:endParaRPr lang="en-US" dirty="0"/>
          </a:p>
          <a:p>
            <a:r>
              <a:rPr lang="en-US" b="1" dirty="0" err="1" smtClean="0"/>
              <a:t>Multicollinearity</a:t>
            </a:r>
            <a:r>
              <a:rPr lang="en-US" b="1" dirty="0" smtClean="0"/>
              <a:t> </a:t>
            </a:r>
            <a:r>
              <a:rPr lang="en-US" dirty="0"/>
              <a:t>can lead to coefficients being flipped from the direction we expect from simple linear regression.</a:t>
            </a:r>
            <a:endParaRPr lang="en-US" b="1" dirty="0"/>
          </a:p>
          <a:p>
            <a:endParaRPr lang="en-US" dirty="0"/>
          </a:p>
        </p:txBody>
      </p:sp>
    </p:spTree>
    <p:extLst>
      <p:ext uri="{BB962C8B-B14F-4D97-AF65-F5344CB8AC3E}">
        <p14:creationId xmlns:p14="http://schemas.microsoft.com/office/powerpoint/2010/main" val="8442752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Representative?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04624" y="2052918"/>
            <a:ext cx="7487695" cy="4496427"/>
          </a:xfrm>
          <a:prstGeom prst="rect">
            <a:avLst/>
          </a:prstGeom>
        </p:spPr>
      </p:pic>
    </p:spTree>
    <p:extLst>
      <p:ext uri="{BB962C8B-B14F-4D97-AF65-F5344CB8AC3E}">
        <p14:creationId xmlns:p14="http://schemas.microsoft.com/office/powerpoint/2010/main" val="37619876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 (influential points)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2052918"/>
            <a:ext cx="10267402" cy="3847241"/>
          </a:xfrm>
          <a:prstGeom prst="rect">
            <a:avLst/>
          </a:prstGeom>
        </p:spPr>
      </p:pic>
    </p:spTree>
    <p:extLst>
      <p:ext uri="{BB962C8B-B14F-4D97-AF65-F5344CB8AC3E}">
        <p14:creationId xmlns:p14="http://schemas.microsoft.com/office/powerpoint/2010/main" val="20070846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pPr lvl="1"/>
            <a:r>
              <a:rPr lang="en-US" altLang="en-US" dirty="0" smtClean="0"/>
              <a:t>1</a:t>
            </a:r>
            <a:r>
              <a:rPr lang="en-US" altLang="en-US" dirty="0"/>
              <a:t>. The relationship between X and Y is linear</a:t>
            </a:r>
          </a:p>
          <a:p>
            <a:pPr lvl="1"/>
            <a:r>
              <a:rPr lang="en-US" altLang="en-US" dirty="0"/>
              <a:t>2. Y is distributed normally at each value of X</a:t>
            </a:r>
          </a:p>
          <a:p>
            <a:pPr lvl="1"/>
            <a:r>
              <a:rPr lang="en-US" altLang="en-US" dirty="0"/>
              <a:t>3. The variance of Y at every value of X is the same (homogeneity of variances)</a:t>
            </a:r>
          </a:p>
          <a:p>
            <a:pPr lvl="1"/>
            <a:r>
              <a:rPr lang="en-US" altLang="en-US" dirty="0"/>
              <a:t>4. The observations are independent</a:t>
            </a:r>
          </a:p>
          <a:p>
            <a:endParaRPr lang="en-US" dirty="0"/>
          </a:p>
        </p:txBody>
      </p:sp>
    </p:spTree>
    <p:extLst>
      <p:ext uri="{BB962C8B-B14F-4D97-AF65-F5344CB8AC3E}">
        <p14:creationId xmlns:p14="http://schemas.microsoft.com/office/powerpoint/2010/main" val="171615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a:t>
            </a:r>
            <a:endParaRPr lang="en-US" dirty="0"/>
          </a:p>
        </p:txBody>
      </p:sp>
      <p:sp>
        <p:nvSpPr>
          <p:cNvPr id="3" name="Content Placeholder 2"/>
          <p:cNvSpPr>
            <a:spLocks noGrp="1"/>
          </p:cNvSpPr>
          <p:nvPr>
            <p:ph idx="1"/>
          </p:nvPr>
        </p:nvSpPr>
        <p:spPr/>
        <p:txBody>
          <a:bodyPr/>
          <a:lstStyle/>
          <a:p>
            <a:r>
              <a:rPr lang="en-US" dirty="0" smtClean="0"/>
              <a:t>How to choose? Linear logistic --- multiple case studies</a:t>
            </a:r>
          </a:p>
          <a:p>
            <a:r>
              <a:rPr lang="en-US" dirty="0" smtClean="0"/>
              <a:t>Cassie linear regression – NB machine learning regression – train-test-split</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15226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55504" y="2131125"/>
            <a:ext cx="10278909" cy="4086795"/>
          </a:xfrm>
          <a:prstGeom prst="rect">
            <a:avLst/>
          </a:prstGeom>
        </p:spPr>
      </p:pic>
    </p:spTree>
    <p:extLst>
      <p:ext uri="{BB962C8B-B14F-4D97-AF65-F5344CB8AC3E}">
        <p14:creationId xmlns:p14="http://schemas.microsoft.com/office/powerpoint/2010/main" val="129506375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everyday models</a:t>
            </a:r>
            <a:endParaRPr lang="en-US" dirty="0"/>
          </a:p>
        </p:txBody>
      </p:sp>
      <p:sp>
        <p:nvSpPr>
          <p:cNvPr id="3" name="Content Placeholder 2"/>
          <p:cNvSpPr>
            <a:spLocks noGrp="1"/>
          </p:cNvSpPr>
          <p:nvPr>
            <p:ph idx="1"/>
          </p:nvPr>
        </p:nvSpPr>
        <p:spPr/>
        <p:txBody>
          <a:bodyPr/>
          <a:lstStyle/>
          <a:p>
            <a:endParaRPr lang="en-US"/>
          </a:p>
        </p:txBody>
      </p:sp>
      <p:sp>
        <p:nvSpPr>
          <p:cNvPr id="8" name="Date Placeholder 7"/>
          <p:cNvSpPr>
            <a:spLocks noGrp="1"/>
          </p:cNvSpPr>
          <p:nvPr>
            <p:ph type="dt" sz="half" idx="10"/>
          </p:nvPr>
        </p:nvSpPr>
        <p:spPr/>
        <p:txBody>
          <a:bodyPr/>
          <a:lstStyle/>
          <a:p>
            <a:fld id="{7F763540-A91C-461E-8B62-201C844E6C09}" type="datetime1">
              <a:rPr lang="en-US" smtClean="0"/>
              <a:t>2021-09-15</a:t>
            </a:fld>
            <a:endParaRPr lang="en-US"/>
          </a:p>
        </p:txBody>
      </p:sp>
      <p:sp>
        <p:nvSpPr>
          <p:cNvPr id="9" name="Footer Placeholder 8"/>
          <p:cNvSpPr>
            <a:spLocks noGrp="1"/>
          </p:cNvSpPr>
          <p:nvPr>
            <p:ph type="ftr" sz="quarter" idx="11"/>
          </p:nvPr>
        </p:nvSpPr>
        <p:spPr/>
        <p:txBody>
          <a:bodyPr/>
          <a:lstStyle/>
          <a:p>
            <a:r>
              <a:rPr lang="en-US" smtClean="0"/>
              <a:t>Source: </a:t>
            </a:r>
            <a:endParaRPr lang="en-US" dirty="0"/>
          </a:p>
        </p:txBody>
      </p:sp>
      <p:sp>
        <p:nvSpPr>
          <p:cNvPr id="7" name="Slide Number Placeholder 6"/>
          <p:cNvSpPr>
            <a:spLocks noGrp="1"/>
          </p:cNvSpPr>
          <p:nvPr>
            <p:ph type="sldNum" sz="quarter" idx="12"/>
          </p:nvPr>
        </p:nvSpPr>
        <p:spPr/>
        <p:txBody>
          <a:bodyPr/>
          <a:lstStyle/>
          <a:p>
            <a:fld id="{88910C2D-E969-45E3-A3FF-4E417EA3124A}" type="slidenum">
              <a:rPr lang="en-US" smtClean="0"/>
              <a:t>200</a:t>
            </a:fld>
            <a:endParaRPr lang="en-US" dirty="0"/>
          </a:p>
        </p:txBody>
      </p:sp>
      <p:pic>
        <p:nvPicPr>
          <p:cNvPr id="4" name="Picture 3"/>
          <p:cNvPicPr>
            <a:picLocks noChangeAspect="1"/>
          </p:cNvPicPr>
          <p:nvPr/>
        </p:nvPicPr>
        <p:blipFill>
          <a:blip r:embed="rId3"/>
          <a:stretch>
            <a:fillRect/>
          </a:stretch>
        </p:blipFill>
        <p:spPr>
          <a:xfrm>
            <a:off x="0" y="2184959"/>
            <a:ext cx="4832371" cy="3812246"/>
          </a:xfrm>
          <a:prstGeom prst="rect">
            <a:avLst/>
          </a:prstGeom>
        </p:spPr>
      </p:pic>
      <p:pic>
        <p:nvPicPr>
          <p:cNvPr id="5" name="Picture 4"/>
          <p:cNvPicPr>
            <a:picLocks noChangeAspect="1"/>
          </p:cNvPicPr>
          <p:nvPr/>
        </p:nvPicPr>
        <p:blipFill>
          <a:blip r:embed="rId4"/>
          <a:stretch>
            <a:fillRect/>
          </a:stretch>
        </p:blipFill>
        <p:spPr>
          <a:xfrm>
            <a:off x="5241067" y="2184959"/>
            <a:ext cx="3143250" cy="2438400"/>
          </a:xfrm>
          <a:prstGeom prst="rect">
            <a:avLst/>
          </a:prstGeom>
        </p:spPr>
      </p:pic>
      <p:pic>
        <p:nvPicPr>
          <p:cNvPr id="6" name="Picture 5"/>
          <p:cNvPicPr>
            <a:picLocks noChangeAspect="1"/>
          </p:cNvPicPr>
          <p:nvPr/>
        </p:nvPicPr>
        <p:blipFill>
          <a:blip r:embed="rId5"/>
          <a:stretch>
            <a:fillRect/>
          </a:stretch>
        </p:blipFill>
        <p:spPr>
          <a:xfrm>
            <a:off x="8201025" y="4152900"/>
            <a:ext cx="3990975" cy="2705100"/>
          </a:xfrm>
          <a:prstGeom prst="rect">
            <a:avLst/>
          </a:prstGeom>
        </p:spPr>
      </p:pic>
    </p:spTree>
    <p:extLst>
      <p:ext uri="{BB962C8B-B14F-4D97-AF65-F5344CB8AC3E}">
        <p14:creationId xmlns:p14="http://schemas.microsoft.com/office/powerpoint/2010/main" val="142322071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pPr lvl="1"/>
            <a:r>
              <a:rPr lang="en-US" altLang="en-US" b="1" dirty="0" smtClean="0"/>
              <a:t>1</a:t>
            </a:r>
            <a:r>
              <a:rPr lang="en-US" altLang="en-US" b="1" dirty="0"/>
              <a:t>. The relationship between X and Y is linear</a:t>
            </a:r>
          </a:p>
          <a:p>
            <a:pPr lvl="1"/>
            <a:r>
              <a:rPr lang="en-US" altLang="en-US" dirty="0"/>
              <a:t>2. Y is distributed normally at each value of X</a:t>
            </a:r>
          </a:p>
          <a:p>
            <a:pPr lvl="1"/>
            <a:r>
              <a:rPr lang="en-US" altLang="en-US" dirty="0"/>
              <a:t>3. The variance of Y at every value of X is the same (homogeneity of variances)</a:t>
            </a:r>
          </a:p>
          <a:p>
            <a:pPr lvl="1"/>
            <a:r>
              <a:rPr lang="en-US" altLang="en-US" dirty="0"/>
              <a:t>4. The observations are independent</a:t>
            </a:r>
          </a:p>
          <a:p>
            <a:endParaRPr lang="en-US" dirty="0"/>
          </a:p>
        </p:txBody>
      </p:sp>
    </p:spTree>
    <p:extLst>
      <p:ext uri="{BB962C8B-B14F-4D97-AF65-F5344CB8AC3E}">
        <p14:creationId xmlns:p14="http://schemas.microsoft.com/office/powerpoint/2010/main" val="18966751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Linearity</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253" y="1825625"/>
            <a:ext cx="6063747" cy="4849245"/>
          </a:xfrm>
          <a:prstGeom prst="rect">
            <a:avLst/>
          </a:prstGeom>
        </p:spPr>
      </p:pic>
      <p:pic>
        <p:nvPicPr>
          <p:cNvPr id="5" name="Picture 4"/>
          <p:cNvPicPr>
            <a:picLocks noChangeAspect="1"/>
          </p:cNvPicPr>
          <p:nvPr/>
        </p:nvPicPr>
        <p:blipFill>
          <a:blip r:embed="rId3"/>
          <a:stretch>
            <a:fillRect/>
          </a:stretch>
        </p:blipFill>
        <p:spPr>
          <a:xfrm>
            <a:off x="6315161" y="1807244"/>
            <a:ext cx="5354655" cy="4655549"/>
          </a:xfrm>
          <a:prstGeom prst="rect">
            <a:avLst/>
          </a:prstGeom>
        </p:spPr>
      </p:pic>
    </p:spTree>
    <p:extLst>
      <p:ext uri="{BB962C8B-B14F-4D97-AF65-F5344CB8AC3E}">
        <p14:creationId xmlns:p14="http://schemas.microsoft.com/office/powerpoint/2010/main" val="333742955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AA00BD76-62CC-4EAE-BA76-9DFF67F08059}"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5" name="Slide Number Placeholder 4"/>
          <p:cNvSpPr>
            <a:spLocks noGrp="1"/>
          </p:cNvSpPr>
          <p:nvPr>
            <p:ph type="sldNum" sz="quarter" idx="12"/>
          </p:nvPr>
        </p:nvSpPr>
        <p:spPr/>
        <p:txBody>
          <a:bodyPr/>
          <a:lstStyle/>
          <a:p>
            <a:fld id="{88910C2D-E969-45E3-A3FF-4E417EA3124A}" type="slidenum">
              <a:rPr lang="en-US" smtClean="0"/>
              <a:t>203</a:t>
            </a:fld>
            <a:endParaRPr lang="en-US" dirty="0"/>
          </a:p>
        </p:txBody>
      </p:sp>
      <p:pic>
        <p:nvPicPr>
          <p:cNvPr id="4" name="Picture 3"/>
          <p:cNvPicPr>
            <a:picLocks noChangeAspect="1"/>
          </p:cNvPicPr>
          <p:nvPr/>
        </p:nvPicPr>
        <p:blipFill>
          <a:blip r:embed="rId3"/>
          <a:stretch>
            <a:fillRect/>
          </a:stretch>
        </p:blipFill>
        <p:spPr>
          <a:xfrm>
            <a:off x="838200" y="1690688"/>
            <a:ext cx="11049000" cy="4384343"/>
          </a:xfrm>
          <a:prstGeom prst="rect">
            <a:avLst/>
          </a:prstGeom>
        </p:spPr>
      </p:pic>
    </p:spTree>
    <p:extLst>
      <p:ext uri="{BB962C8B-B14F-4D97-AF65-F5344CB8AC3E}">
        <p14:creationId xmlns:p14="http://schemas.microsoft.com/office/powerpoint/2010/main" val="297114458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Independence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79729" y="2522834"/>
            <a:ext cx="5756813" cy="3454088"/>
          </a:xfrm>
          <a:prstGeom prst="rect">
            <a:avLst/>
          </a:prstGeom>
        </p:spPr>
      </p:pic>
    </p:spTree>
    <p:extLst>
      <p:ext uri="{BB962C8B-B14F-4D97-AF65-F5344CB8AC3E}">
        <p14:creationId xmlns:p14="http://schemas.microsoft.com/office/powerpoint/2010/main" val="227170553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58467" y="1690689"/>
            <a:ext cx="4472849" cy="4049100"/>
          </a:xfrm>
          <a:prstGeom prst="rect">
            <a:avLst/>
          </a:prstGeom>
        </p:spPr>
      </p:pic>
      <p:pic>
        <p:nvPicPr>
          <p:cNvPr id="2052"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4690" y="1690688"/>
            <a:ext cx="2978877" cy="415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67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Overfitting </a:t>
            </a:r>
            <a:endParaRPr lang="en-US" b="1"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54644" y="1825625"/>
            <a:ext cx="6245817" cy="4693389"/>
          </a:xfrm>
          <a:prstGeom prst="rect">
            <a:avLst/>
          </a:prstGeom>
        </p:spPr>
      </p:pic>
    </p:spTree>
    <p:extLst>
      <p:ext uri="{BB962C8B-B14F-4D97-AF65-F5344CB8AC3E}">
        <p14:creationId xmlns:p14="http://schemas.microsoft.com/office/powerpoint/2010/main" val="1127567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Influential points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47862" y="1939064"/>
            <a:ext cx="8296275" cy="4562475"/>
          </a:xfrm>
          <a:prstGeom prst="rect">
            <a:avLst/>
          </a:prstGeom>
        </p:spPr>
      </p:pic>
    </p:spTree>
    <p:extLst>
      <p:ext uri="{BB962C8B-B14F-4D97-AF65-F5344CB8AC3E}">
        <p14:creationId xmlns:p14="http://schemas.microsoft.com/office/powerpoint/2010/main" val="414274015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Multicolinearity</a:t>
            </a:r>
            <a:endParaRPr lang="en-US" b="1" dirty="0"/>
          </a:p>
        </p:txBody>
      </p:sp>
      <p:sp>
        <p:nvSpPr>
          <p:cNvPr id="3" name="Content Placeholder 2"/>
          <p:cNvSpPr>
            <a:spLocks noGrp="1"/>
          </p:cNvSpPr>
          <p:nvPr>
            <p:ph idx="1"/>
          </p:nvPr>
        </p:nvSpPr>
        <p:spPr/>
        <p:txBody>
          <a:bodyPr/>
          <a:lstStyle/>
          <a:p>
            <a:endParaRPr lang="en-US" dirty="0"/>
          </a:p>
        </p:txBody>
      </p:sp>
      <p:sp>
        <p:nvSpPr>
          <p:cNvPr id="4" name="AutoShape 2" descr="Image result for obese anim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1735809" y="1836811"/>
            <a:ext cx="9066509" cy="5066751"/>
          </a:xfrm>
          <a:prstGeom prst="rect">
            <a:avLst/>
          </a:prstGeom>
        </p:spPr>
      </p:pic>
      <p:sp>
        <p:nvSpPr>
          <p:cNvPr id="6" name="Rectangle 5"/>
          <p:cNvSpPr/>
          <p:nvPr/>
        </p:nvSpPr>
        <p:spPr>
          <a:xfrm>
            <a:off x="7687501" y="1262031"/>
            <a:ext cx="3742499" cy="369332"/>
          </a:xfrm>
          <a:prstGeom prst="rect">
            <a:avLst/>
          </a:prstGeom>
        </p:spPr>
        <p:txBody>
          <a:bodyPr wrap="none">
            <a:spAutoFit/>
          </a:bodyPr>
          <a:lstStyle/>
          <a:p>
            <a:r>
              <a:rPr lang="en-US" dirty="0">
                <a:hlinkClick r:id="rId3"/>
              </a:rPr>
              <a:t>https://gallery.shinyapps.io/collinearity/</a:t>
            </a:r>
            <a:endParaRPr lang="en-US" dirty="0"/>
          </a:p>
        </p:txBody>
      </p:sp>
    </p:spTree>
    <p:extLst>
      <p:ext uri="{BB962C8B-B14F-4D97-AF65-F5344CB8AC3E}">
        <p14:creationId xmlns:p14="http://schemas.microsoft.com/office/powerpoint/2010/main" val="427121787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66808" y="891878"/>
            <a:ext cx="8493070" cy="5688814"/>
          </a:xfrm>
          <a:prstGeom prst="rect">
            <a:avLst/>
          </a:prstGeom>
        </p:spPr>
      </p:pic>
    </p:spTree>
    <p:extLst>
      <p:ext uri="{BB962C8B-B14F-4D97-AF65-F5344CB8AC3E}">
        <p14:creationId xmlns:p14="http://schemas.microsoft.com/office/powerpoint/2010/main" val="892588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 </a:t>
            </a:r>
            <a:r>
              <a:rPr lang="en-US" dirty="0" smtClean="0"/>
              <a:t>Project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42067" y="2439620"/>
            <a:ext cx="2907350" cy="3007604"/>
          </a:xfrm>
          <a:prstGeom prst="rect">
            <a:avLst/>
          </a:prstGeom>
        </p:spPr>
      </p:pic>
      <p:pic>
        <p:nvPicPr>
          <p:cNvPr id="5" name="Picture 4"/>
          <p:cNvPicPr>
            <a:picLocks noChangeAspect="1"/>
          </p:cNvPicPr>
          <p:nvPr/>
        </p:nvPicPr>
        <p:blipFill>
          <a:blip r:embed="rId3"/>
          <a:stretch>
            <a:fillRect/>
          </a:stretch>
        </p:blipFill>
        <p:spPr>
          <a:xfrm>
            <a:off x="4918050" y="2689049"/>
            <a:ext cx="3071519" cy="1822659"/>
          </a:xfrm>
          <a:prstGeom prst="rect">
            <a:avLst/>
          </a:prstGeom>
        </p:spPr>
      </p:pic>
    </p:spTree>
    <p:extLst>
      <p:ext uri="{BB962C8B-B14F-4D97-AF65-F5344CB8AC3E}">
        <p14:creationId xmlns:p14="http://schemas.microsoft.com/office/powerpoint/2010/main" val="333403939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94847" y="313012"/>
            <a:ext cx="7042609" cy="6931702"/>
          </a:xfrm>
          <a:prstGeom prst="rect">
            <a:avLst/>
          </a:prstGeom>
        </p:spPr>
      </p:pic>
    </p:spTree>
    <p:extLst>
      <p:ext uri="{BB962C8B-B14F-4D97-AF65-F5344CB8AC3E}">
        <p14:creationId xmlns:p14="http://schemas.microsoft.com/office/powerpoint/2010/main" val="162799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603716" y="704022"/>
            <a:ext cx="6951716" cy="6153978"/>
          </a:xfrm>
          <a:prstGeom prst="rect">
            <a:avLst/>
          </a:prstGeom>
        </p:spPr>
      </p:pic>
    </p:spTree>
    <p:extLst>
      <p:ext uri="{BB962C8B-B14F-4D97-AF65-F5344CB8AC3E}">
        <p14:creationId xmlns:p14="http://schemas.microsoft.com/office/powerpoint/2010/main" val="257635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34712" y="1027906"/>
            <a:ext cx="6613417" cy="5147018"/>
          </a:xfrm>
          <a:prstGeom prst="rect">
            <a:avLst/>
          </a:prstGeom>
        </p:spPr>
      </p:pic>
    </p:spTree>
    <p:extLst>
      <p:ext uri="{BB962C8B-B14F-4D97-AF65-F5344CB8AC3E}">
        <p14:creationId xmlns:p14="http://schemas.microsoft.com/office/powerpoint/2010/main" val="323049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12204" y="796629"/>
            <a:ext cx="6133132" cy="5165503"/>
          </a:xfrm>
          <a:prstGeom prst="rect">
            <a:avLst/>
          </a:prstGeom>
        </p:spPr>
      </p:pic>
    </p:spTree>
    <p:extLst>
      <p:ext uri="{BB962C8B-B14F-4D97-AF65-F5344CB8AC3E}">
        <p14:creationId xmlns:p14="http://schemas.microsoft.com/office/powerpoint/2010/main" val="117624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Pressure can output a p-value </a:t>
            </a:r>
            <a:r>
              <a:rPr lang="ar-EG" sz="4000" b="1" dirty="0" smtClean="0"/>
              <a:t>من الشرخ الجواني)</a:t>
            </a:r>
            <a:r>
              <a:rPr lang="en-US" sz="4000" b="1" dirty="0" smtClean="0"/>
              <a:t>)</a:t>
            </a:r>
            <a:endParaRPr lang="en-US" sz="4000" b="1"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893662" y="2675394"/>
            <a:ext cx="5545488" cy="3105473"/>
          </a:xfrm>
          <a:prstGeom prst="rect">
            <a:avLst/>
          </a:prstGeom>
        </p:spPr>
      </p:pic>
    </p:spTree>
    <p:extLst>
      <p:ext uri="{BB962C8B-B14F-4D97-AF65-F5344CB8AC3E}">
        <p14:creationId xmlns:p14="http://schemas.microsoft.com/office/powerpoint/2010/main" val="302852322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	</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descr="Image result for snea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2514600"/>
            <a:ext cx="2295525" cy="3000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justification anim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877" y="2743511"/>
            <a:ext cx="4949598"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65970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CASE study</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6137330" y="1874516"/>
            <a:ext cx="4679004" cy="3423661"/>
          </a:xfrm>
          <a:prstGeom prst="rect">
            <a:avLst/>
          </a:prstGeom>
        </p:spPr>
      </p:pic>
    </p:spTree>
    <p:extLst>
      <p:ext uri="{BB962C8B-B14F-4D97-AF65-F5344CB8AC3E}">
        <p14:creationId xmlns:p14="http://schemas.microsoft.com/office/powerpoint/2010/main" val="286074661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80546" y="2257261"/>
            <a:ext cx="8830907" cy="3229139"/>
          </a:xfrm>
          <a:prstGeom prst="rect">
            <a:avLst/>
          </a:prstGeom>
        </p:spPr>
      </p:pic>
    </p:spTree>
    <p:extLst>
      <p:ext uri="{BB962C8B-B14F-4D97-AF65-F5344CB8AC3E}">
        <p14:creationId xmlns:p14="http://schemas.microsoft.com/office/powerpoint/2010/main" val="17225615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51678" y="2741336"/>
            <a:ext cx="10269383" cy="2962040"/>
          </a:xfrm>
          <a:prstGeom prst="rect">
            <a:avLst/>
          </a:prstGeom>
        </p:spPr>
      </p:pic>
    </p:spTree>
    <p:extLst>
      <p:ext uri="{BB962C8B-B14F-4D97-AF65-F5344CB8AC3E}">
        <p14:creationId xmlns:p14="http://schemas.microsoft.com/office/powerpoint/2010/main" val="31036357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42361" y="2181051"/>
            <a:ext cx="9507277" cy="4483220"/>
          </a:xfrm>
          <a:prstGeom prst="rect">
            <a:avLst/>
          </a:prstGeom>
        </p:spPr>
      </p:pic>
    </p:spTree>
    <p:extLst>
      <p:ext uri="{BB962C8B-B14F-4D97-AF65-F5344CB8AC3E}">
        <p14:creationId xmlns:p14="http://schemas.microsoft.com/office/powerpoint/2010/main" val="2828410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II - A/B Test</a:t>
            </a:r>
          </a:p>
        </p:txBody>
      </p:sp>
      <p:sp>
        <p:nvSpPr>
          <p:cNvPr id="3" name="Content Placeholder 2"/>
          <p:cNvSpPr>
            <a:spLocks noGrp="1"/>
          </p:cNvSpPr>
          <p:nvPr>
            <p:ph idx="1"/>
          </p:nvPr>
        </p:nvSpPr>
        <p:spPr/>
        <p:txBody>
          <a:bodyPr/>
          <a:lstStyle/>
          <a:p>
            <a:r>
              <a:rPr lang="en-US" sz="2400" b="1" dirty="0"/>
              <a:t>state your hypothesis</a:t>
            </a:r>
          </a:p>
          <a:p>
            <a:endParaRPr lang="en-US" dirty="0"/>
          </a:p>
        </p:txBody>
      </p:sp>
      <p:pic>
        <p:nvPicPr>
          <p:cNvPr id="5" name="Picture 4"/>
          <p:cNvPicPr>
            <a:picLocks noChangeAspect="1"/>
          </p:cNvPicPr>
          <p:nvPr/>
        </p:nvPicPr>
        <p:blipFill>
          <a:blip r:embed="rId3"/>
          <a:stretch>
            <a:fillRect/>
          </a:stretch>
        </p:blipFill>
        <p:spPr>
          <a:xfrm>
            <a:off x="565915" y="3406583"/>
            <a:ext cx="11318304" cy="674493"/>
          </a:xfrm>
          <a:prstGeom prst="rect">
            <a:avLst/>
          </a:prstGeom>
        </p:spPr>
      </p:pic>
      <p:pic>
        <p:nvPicPr>
          <p:cNvPr id="6" name="Picture 5"/>
          <p:cNvPicPr>
            <a:picLocks noChangeAspect="1"/>
          </p:cNvPicPr>
          <p:nvPr/>
        </p:nvPicPr>
        <p:blipFill>
          <a:blip r:embed="rId4"/>
          <a:stretch>
            <a:fillRect/>
          </a:stretch>
        </p:blipFill>
        <p:spPr>
          <a:xfrm>
            <a:off x="885567" y="4649761"/>
            <a:ext cx="10902203" cy="725689"/>
          </a:xfrm>
          <a:prstGeom prst="rect">
            <a:avLst/>
          </a:prstGeom>
        </p:spPr>
      </p:pic>
      <p:pic>
        <p:nvPicPr>
          <p:cNvPr id="7" name="Picture 6"/>
          <p:cNvPicPr>
            <a:picLocks noChangeAspect="1"/>
          </p:cNvPicPr>
          <p:nvPr/>
        </p:nvPicPr>
        <p:blipFill>
          <a:blip r:embed="rId5"/>
          <a:stretch>
            <a:fillRect/>
          </a:stretch>
        </p:blipFill>
        <p:spPr>
          <a:xfrm>
            <a:off x="700175" y="5990196"/>
            <a:ext cx="11060367" cy="627638"/>
          </a:xfrm>
          <a:prstGeom prst="rect">
            <a:avLst/>
          </a:prstGeom>
        </p:spPr>
      </p:pic>
    </p:spTree>
    <p:extLst>
      <p:ext uri="{BB962C8B-B14F-4D97-AF65-F5344CB8AC3E}">
        <p14:creationId xmlns:p14="http://schemas.microsoft.com/office/powerpoint/2010/main" val="57715705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A70E0DC8-6F25-494C-809E-576A27D35C8D}"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5" name="Slide Number Placeholder 4"/>
          <p:cNvSpPr>
            <a:spLocks noGrp="1"/>
          </p:cNvSpPr>
          <p:nvPr>
            <p:ph type="sldNum" sz="quarter" idx="12"/>
          </p:nvPr>
        </p:nvSpPr>
        <p:spPr/>
        <p:txBody>
          <a:bodyPr/>
          <a:lstStyle/>
          <a:p>
            <a:fld id="{88910C2D-E969-45E3-A3FF-4E417EA3124A}" type="slidenum">
              <a:rPr lang="en-US" smtClean="0"/>
              <a:t>220</a:t>
            </a:fld>
            <a:endParaRPr lang="en-US" dirty="0"/>
          </a:p>
        </p:txBody>
      </p:sp>
      <p:pic>
        <p:nvPicPr>
          <p:cNvPr id="4" name="Picture 3"/>
          <p:cNvPicPr>
            <a:picLocks noChangeAspect="1"/>
          </p:cNvPicPr>
          <p:nvPr/>
        </p:nvPicPr>
        <p:blipFill>
          <a:blip r:embed="rId2"/>
          <a:stretch>
            <a:fillRect/>
          </a:stretch>
        </p:blipFill>
        <p:spPr>
          <a:xfrm>
            <a:off x="1094913" y="495946"/>
            <a:ext cx="10589922" cy="5990095"/>
          </a:xfrm>
          <a:prstGeom prst="rect">
            <a:avLst/>
          </a:prstGeom>
        </p:spPr>
      </p:pic>
    </p:spTree>
    <p:extLst>
      <p:ext uri="{BB962C8B-B14F-4D97-AF65-F5344CB8AC3E}">
        <p14:creationId xmlns:p14="http://schemas.microsoft.com/office/powerpoint/2010/main" val="273538955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28419" y="107132"/>
            <a:ext cx="11189777" cy="6643735"/>
          </a:xfrm>
          <a:prstGeom prst="rect">
            <a:avLst/>
          </a:prstGeom>
        </p:spPr>
      </p:pic>
    </p:spTree>
    <p:extLst>
      <p:ext uri="{BB962C8B-B14F-4D97-AF65-F5344CB8AC3E}">
        <p14:creationId xmlns:p14="http://schemas.microsoft.com/office/powerpoint/2010/main" val="848402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Which regression model to choose?</a:t>
            </a:r>
            <a:endParaRPr lang="en-US" b="1" dirty="0"/>
          </a:p>
        </p:txBody>
      </p:sp>
      <p:sp>
        <p:nvSpPr>
          <p:cNvPr id="3" name="Content Placeholder 2"/>
          <p:cNvSpPr>
            <a:spLocks noGrp="1"/>
          </p:cNvSpPr>
          <p:nvPr>
            <p:ph idx="1"/>
          </p:nvPr>
        </p:nvSpPr>
        <p:spPr/>
        <p:txBody>
          <a:bodyPr/>
          <a:lstStyle/>
          <a:p>
            <a:r>
              <a:rPr lang="en-US" dirty="0" smtClean="0"/>
              <a:t>Hours spent studying </a:t>
            </a:r>
          </a:p>
          <a:p>
            <a:r>
              <a:rPr lang="en-US" dirty="0" smtClean="0"/>
              <a:t>Alive or dead </a:t>
            </a:r>
          </a:p>
          <a:p>
            <a:r>
              <a:rPr lang="en-US" dirty="0" smtClean="0"/>
              <a:t>Time to death </a:t>
            </a:r>
          </a:p>
          <a:p>
            <a:r>
              <a:rPr lang="en-US" dirty="0" smtClean="0"/>
              <a:t>Vehicle speed </a:t>
            </a:r>
          </a:p>
          <a:p>
            <a:r>
              <a:rPr lang="en-US" dirty="0" smtClean="0"/>
              <a:t>Height of children </a:t>
            </a:r>
          </a:p>
          <a:p>
            <a:r>
              <a:rPr lang="en-US" dirty="0" smtClean="0"/>
              <a:t>Chemotherapy toxicity</a:t>
            </a:r>
          </a:p>
          <a:p>
            <a:r>
              <a:rPr lang="en-US" dirty="0" smtClean="0"/>
              <a:t>Time spent before teacher enters class</a:t>
            </a:r>
          </a:p>
          <a:p>
            <a:endParaRPr lang="en-US" dirty="0" smtClean="0"/>
          </a:p>
          <a:p>
            <a:endParaRPr lang="en-US" dirty="0"/>
          </a:p>
        </p:txBody>
      </p:sp>
    </p:spTree>
    <p:extLst>
      <p:ext uri="{BB962C8B-B14F-4D97-AF65-F5344CB8AC3E}">
        <p14:creationId xmlns:p14="http://schemas.microsoft.com/office/powerpoint/2010/main" val="13599010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a:t>
            </a:r>
            <a:endParaRPr lang="en-US" dirty="0"/>
          </a:p>
        </p:txBody>
      </p:sp>
      <p:sp>
        <p:nvSpPr>
          <p:cNvPr id="3" name="Content Placeholder 2"/>
          <p:cNvSpPr>
            <a:spLocks noGrp="1"/>
          </p:cNvSpPr>
          <p:nvPr>
            <p:ph idx="1"/>
          </p:nvPr>
        </p:nvSpPr>
        <p:spPr/>
        <p:txBody>
          <a:bodyPr/>
          <a:lstStyle/>
          <a:p>
            <a:endParaRPr lang="en-US" dirty="0"/>
          </a:p>
        </p:txBody>
      </p:sp>
      <p:sp>
        <p:nvSpPr>
          <p:cNvPr id="6" name="Date Placeholder 5"/>
          <p:cNvSpPr>
            <a:spLocks noGrp="1"/>
          </p:cNvSpPr>
          <p:nvPr>
            <p:ph type="dt" sz="half" idx="10"/>
          </p:nvPr>
        </p:nvSpPr>
        <p:spPr/>
        <p:txBody>
          <a:bodyPr/>
          <a:lstStyle/>
          <a:p>
            <a:fld id="{FE3765BD-F522-45D2-8C20-5B85FAC0975E}"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5" name="Slide Number Placeholder 4"/>
          <p:cNvSpPr>
            <a:spLocks noGrp="1"/>
          </p:cNvSpPr>
          <p:nvPr>
            <p:ph type="sldNum" sz="quarter" idx="12"/>
          </p:nvPr>
        </p:nvSpPr>
        <p:spPr/>
        <p:txBody>
          <a:bodyPr/>
          <a:lstStyle/>
          <a:p>
            <a:fld id="{88910C2D-E969-45E3-A3FF-4E417EA3124A}" type="slidenum">
              <a:rPr lang="en-US" smtClean="0"/>
              <a:t>223</a:t>
            </a:fld>
            <a:endParaRPr lang="en-US" dirty="0"/>
          </a:p>
        </p:txBody>
      </p:sp>
      <p:pic>
        <p:nvPicPr>
          <p:cNvPr id="8" name="Picture 7"/>
          <p:cNvPicPr>
            <a:picLocks noChangeAspect="1"/>
          </p:cNvPicPr>
          <p:nvPr/>
        </p:nvPicPr>
        <p:blipFill>
          <a:blip r:embed="rId3"/>
          <a:stretch>
            <a:fillRect/>
          </a:stretch>
        </p:blipFill>
        <p:spPr>
          <a:xfrm>
            <a:off x="1906055" y="1167198"/>
            <a:ext cx="9154803" cy="5258534"/>
          </a:xfrm>
          <a:prstGeom prst="rect">
            <a:avLst/>
          </a:prstGeom>
        </p:spPr>
      </p:pic>
    </p:spTree>
    <p:extLst>
      <p:ext uri="{BB962C8B-B14F-4D97-AF65-F5344CB8AC3E}">
        <p14:creationId xmlns:p14="http://schemas.microsoft.com/office/powerpoint/2010/main" val="404058023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AA00BD76-62CC-4EAE-BA76-9DFF67F08059}"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5" name="Slide Number Placeholder 4"/>
          <p:cNvSpPr>
            <a:spLocks noGrp="1"/>
          </p:cNvSpPr>
          <p:nvPr>
            <p:ph type="sldNum" sz="quarter" idx="12"/>
          </p:nvPr>
        </p:nvSpPr>
        <p:spPr/>
        <p:txBody>
          <a:bodyPr/>
          <a:lstStyle/>
          <a:p>
            <a:fld id="{88910C2D-E969-45E3-A3FF-4E417EA3124A}" type="slidenum">
              <a:rPr lang="en-US" smtClean="0"/>
              <a:t>224</a:t>
            </a:fld>
            <a:endParaRPr lang="en-US" dirty="0"/>
          </a:p>
        </p:txBody>
      </p:sp>
      <p:pic>
        <p:nvPicPr>
          <p:cNvPr id="4" name="Picture 3"/>
          <p:cNvPicPr>
            <a:picLocks noChangeAspect="1"/>
          </p:cNvPicPr>
          <p:nvPr/>
        </p:nvPicPr>
        <p:blipFill>
          <a:blip r:embed="rId3"/>
          <a:stretch>
            <a:fillRect/>
          </a:stretch>
        </p:blipFill>
        <p:spPr>
          <a:xfrm>
            <a:off x="838200" y="1690688"/>
            <a:ext cx="11049000" cy="4384343"/>
          </a:xfrm>
          <a:prstGeom prst="rect">
            <a:avLst/>
          </a:prstGeom>
        </p:spPr>
      </p:pic>
    </p:spTree>
    <p:extLst>
      <p:ext uri="{BB962C8B-B14F-4D97-AF65-F5344CB8AC3E}">
        <p14:creationId xmlns:p14="http://schemas.microsoft.com/office/powerpoint/2010/main" val="394715769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75783" y="1985760"/>
            <a:ext cx="9250522" cy="4872239"/>
          </a:xfrm>
          <a:prstGeom prst="rect">
            <a:avLst/>
          </a:prstGeom>
        </p:spPr>
      </p:pic>
    </p:spTree>
    <p:extLst>
      <p:ext uri="{BB962C8B-B14F-4D97-AF65-F5344CB8AC3E}">
        <p14:creationId xmlns:p14="http://schemas.microsoft.com/office/powerpoint/2010/main" val="335546702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33364" y="1390365"/>
            <a:ext cx="5525271" cy="4077269"/>
          </a:xfrm>
          <a:prstGeom prst="rect">
            <a:avLst/>
          </a:prstGeom>
        </p:spPr>
      </p:pic>
    </p:spTree>
    <p:extLst>
      <p:ext uri="{BB962C8B-B14F-4D97-AF65-F5344CB8AC3E}">
        <p14:creationId xmlns:p14="http://schemas.microsoft.com/office/powerpoint/2010/main" val="3658541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Multicollinearity</a:t>
            </a: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3609628" y="1504681"/>
            <a:ext cx="4972744" cy="3848637"/>
          </a:xfrm>
          <a:prstGeom prst="rect">
            <a:avLst/>
          </a:prstGeom>
        </p:spPr>
      </p:pic>
    </p:spTree>
    <p:extLst>
      <p:ext uri="{BB962C8B-B14F-4D97-AF65-F5344CB8AC3E}">
        <p14:creationId xmlns:p14="http://schemas.microsoft.com/office/powerpoint/2010/main" val="32363631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51755" y="1237944"/>
            <a:ext cx="10488489" cy="4382112"/>
          </a:xfrm>
          <a:prstGeom prst="rect">
            <a:avLst/>
          </a:prstGeom>
        </p:spPr>
      </p:pic>
    </p:spTree>
    <p:extLst>
      <p:ext uri="{BB962C8B-B14F-4D97-AF65-F5344CB8AC3E}">
        <p14:creationId xmlns:p14="http://schemas.microsoft.com/office/powerpoint/2010/main" val="31743534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42732" y="1866682"/>
            <a:ext cx="6706536" cy="3124636"/>
          </a:xfrm>
          <a:prstGeom prst="rect">
            <a:avLst/>
          </a:prstGeom>
        </p:spPr>
      </p:pic>
    </p:spTree>
    <p:extLst>
      <p:ext uri="{BB962C8B-B14F-4D97-AF65-F5344CB8AC3E}">
        <p14:creationId xmlns:p14="http://schemas.microsoft.com/office/powerpoint/2010/main" val="347579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a:t>III - A regression approach</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8094" y="2236694"/>
            <a:ext cx="2078177" cy="516056"/>
          </a:xfrm>
          <a:prstGeom prst="rect">
            <a:avLst/>
          </a:prstGeom>
        </p:spPr>
      </p:pic>
      <p:pic>
        <p:nvPicPr>
          <p:cNvPr id="5" name="Picture 4"/>
          <p:cNvPicPr>
            <a:picLocks noChangeAspect="1"/>
          </p:cNvPicPr>
          <p:nvPr/>
        </p:nvPicPr>
        <p:blipFill>
          <a:blip r:embed="rId3"/>
          <a:stretch>
            <a:fillRect/>
          </a:stretch>
        </p:blipFill>
        <p:spPr>
          <a:xfrm>
            <a:off x="1598094" y="3438939"/>
            <a:ext cx="5478264" cy="496353"/>
          </a:xfrm>
          <a:prstGeom prst="rect">
            <a:avLst/>
          </a:prstGeom>
        </p:spPr>
      </p:pic>
      <p:pic>
        <p:nvPicPr>
          <p:cNvPr id="6" name="Picture 5"/>
          <p:cNvPicPr>
            <a:picLocks noChangeAspect="1"/>
          </p:cNvPicPr>
          <p:nvPr/>
        </p:nvPicPr>
        <p:blipFill>
          <a:blip r:embed="rId4"/>
          <a:stretch>
            <a:fillRect/>
          </a:stretch>
        </p:blipFill>
        <p:spPr>
          <a:xfrm>
            <a:off x="1598094" y="4402086"/>
            <a:ext cx="2666484" cy="438790"/>
          </a:xfrm>
          <a:prstGeom prst="rect">
            <a:avLst/>
          </a:prstGeom>
        </p:spPr>
      </p:pic>
      <p:pic>
        <p:nvPicPr>
          <p:cNvPr id="7" name="Picture 6"/>
          <p:cNvPicPr>
            <a:picLocks noChangeAspect="1"/>
          </p:cNvPicPr>
          <p:nvPr/>
        </p:nvPicPr>
        <p:blipFill>
          <a:blip r:embed="rId5"/>
          <a:stretch>
            <a:fillRect/>
          </a:stretch>
        </p:blipFill>
        <p:spPr>
          <a:xfrm>
            <a:off x="7913111" y="3438939"/>
            <a:ext cx="3988985" cy="383556"/>
          </a:xfrm>
          <a:prstGeom prst="rect">
            <a:avLst/>
          </a:prstGeom>
        </p:spPr>
      </p:pic>
    </p:spTree>
    <p:extLst>
      <p:ext uri="{BB962C8B-B14F-4D97-AF65-F5344CB8AC3E}">
        <p14:creationId xmlns:p14="http://schemas.microsoft.com/office/powerpoint/2010/main" val="30133136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 order terms/ quadratics/ interaction</a:t>
            </a:r>
            <a:endParaRPr lang="en-US" dirty="0"/>
          </a:p>
        </p:txBody>
      </p:sp>
      <p:sp>
        <p:nvSpPr>
          <p:cNvPr id="3" name="Content Placeholder 2"/>
          <p:cNvSpPr>
            <a:spLocks noGrp="1"/>
          </p:cNvSpPr>
          <p:nvPr>
            <p:ph idx="1"/>
          </p:nvPr>
        </p:nvSpPr>
        <p:spPr/>
        <p:txBody>
          <a:bodyPr/>
          <a:lstStyle/>
          <a:p>
            <a:r>
              <a:rPr lang="en-US" dirty="0" smtClean="0"/>
              <a:t>I have used interaction before, but I have never used quadratics </a:t>
            </a:r>
            <a:endParaRPr lang="en-US" dirty="0"/>
          </a:p>
        </p:txBody>
      </p:sp>
      <p:pic>
        <p:nvPicPr>
          <p:cNvPr id="4" name="Picture 3"/>
          <p:cNvPicPr>
            <a:picLocks noChangeAspect="1"/>
          </p:cNvPicPr>
          <p:nvPr/>
        </p:nvPicPr>
        <p:blipFill>
          <a:blip r:embed="rId3"/>
          <a:stretch>
            <a:fillRect/>
          </a:stretch>
        </p:blipFill>
        <p:spPr>
          <a:xfrm>
            <a:off x="2537928" y="2813910"/>
            <a:ext cx="4653728" cy="3634159"/>
          </a:xfrm>
          <a:prstGeom prst="rect">
            <a:avLst/>
          </a:prstGeom>
        </p:spPr>
      </p:pic>
    </p:spTree>
    <p:extLst>
      <p:ext uri="{BB962C8B-B14F-4D97-AF65-F5344CB8AC3E}">
        <p14:creationId xmlns:p14="http://schemas.microsoft.com/office/powerpoint/2010/main" val="16850298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1437519"/>
            <a:ext cx="9231013" cy="5420481"/>
          </a:xfrm>
          <a:prstGeom prst="rect">
            <a:avLst/>
          </a:prstGeom>
        </p:spPr>
      </p:pic>
    </p:spTree>
    <p:extLst>
      <p:ext uri="{BB962C8B-B14F-4D97-AF65-F5344CB8AC3E}">
        <p14:creationId xmlns:p14="http://schemas.microsoft.com/office/powerpoint/2010/main" val="13152848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3114259" y="1237944"/>
            <a:ext cx="5963482" cy="4382112"/>
          </a:xfrm>
          <a:prstGeom prst="rect">
            <a:avLst/>
          </a:prstGeom>
        </p:spPr>
      </p:pic>
    </p:spTree>
    <p:extLst>
      <p:ext uri="{BB962C8B-B14F-4D97-AF65-F5344CB8AC3E}">
        <p14:creationId xmlns:p14="http://schemas.microsoft.com/office/powerpoint/2010/main" val="30848735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61641" y="2561291"/>
            <a:ext cx="10370625" cy="1589367"/>
          </a:xfrm>
          <a:prstGeom prst="rect">
            <a:avLst/>
          </a:prstGeom>
        </p:spPr>
      </p:pic>
    </p:spTree>
    <p:extLst>
      <p:ext uri="{BB962C8B-B14F-4D97-AF65-F5344CB8AC3E}">
        <p14:creationId xmlns:p14="http://schemas.microsoft.com/office/powerpoint/2010/main" val="17319772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15207" y="2343715"/>
            <a:ext cx="5258534" cy="1648055"/>
          </a:xfrm>
          <a:prstGeom prst="rect">
            <a:avLst/>
          </a:prstGeom>
        </p:spPr>
      </p:pic>
      <p:pic>
        <p:nvPicPr>
          <p:cNvPr id="5" name="Picture 4"/>
          <p:cNvPicPr>
            <a:picLocks noChangeAspect="1"/>
          </p:cNvPicPr>
          <p:nvPr/>
        </p:nvPicPr>
        <p:blipFill>
          <a:blip r:embed="rId3"/>
          <a:stretch>
            <a:fillRect/>
          </a:stretch>
        </p:blipFill>
        <p:spPr>
          <a:xfrm>
            <a:off x="347177" y="2051186"/>
            <a:ext cx="5563376" cy="2838846"/>
          </a:xfrm>
          <a:prstGeom prst="rect">
            <a:avLst/>
          </a:prstGeom>
        </p:spPr>
      </p:pic>
    </p:spTree>
    <p:extLst>
      <p:ext uri="{BB962C8B-B14F-4D97-AF65-F5344CB8AC3E}">
        <p14:creationId xmlns:p14="http://schemas.microsoft.com/office/powerpoint/2010/main" val="21912586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variables to keep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8207" y="1101984"/>
            <a:ext cx="4972744" cy="2076740"/>
          </a:xfrm>
          <a:prstGeom prst="rect">
            <a:avLst/>
          </a:prstGeom>
        </p:spPr>
      </p:pic>
      <p:pic>
        <p:nvPicPr>
          <p:cNvPr id="5" name="Picture 4"/>
          <p:cNvPicPr>
            <a:picLocks noChangeAspect="1"/>
          </p:cNvPicPr>
          <p:nvPr/>
        </p:nvPicPr>
        <p:blipFill>
          <a:blip r:embed="rId3"/>
          <a:stretch>
            <a:fillRect/>
          </a:stretch>
        </p:blipFill>
        <p:spPr>
          <a:xfrm>
            <a:off x="7343098" y="906886"/>
            <a:ext cx="4848902" cy="2172003"/>
          </a:xfrm>
          <a:prstGeom prst="rect">
            <a:avLst/>
          </a:prstGeom>
        </p:spPr>
      </p:pic>
      <p:pic>
        <p:nvPicPr>
          <p:cNvPr id="6" name="Picture 5"/>
          <p:cNvPicPr>
            <a:picLocks noChangeAspect="1"/>
          </p:cNvPicPr>
          <p:nvPr/>
        </p:nvPicPr>
        <p:blipFill>
          <a:blip r:embed="rId4"/>
          <a:stretch>
            <a:fillRect/>
          </a:stretch>
        </p:blipFill>
        <p:spPr>
          <a:xfrm>
            <a:off x="3169462" y="3078889"/>
            <a:ext cx="6487430" cy="3620005"/>
          </a:xfrm>
          <a:prstGeom prst="rect">
            <a:avLst/>
          </a:prstGeom>
        </p:spPr>
      </p:pic>
    </p:spTree>
    <p:extLst>
      <p:ext uri="{BB962C8B-B14F-4D97-AF65-F5344CB8AC3E}">
        <p14:creationId xmlns:p14="http://schemas.microsoft.com/office/powerpoint/2010/main" val="398983911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63330" y="616775"/>
            <a:ext cx="3496163" cy="5811061"/>
          </a:xfrm>
          <a:prstGeom prst="rect">
            <a:avLst/>
          </a:prstGeom>
        </p:spPr>
      </p:pic>
    </p:spTree>
    <p:extLst>
      <p:ext uri="{BB962C8B-B14F-4D97-AF65-F5344CB8AC3E}">
        <p14:creationId xmlns:p14="http://schemas.microsoft.com/office/powerpoint/2010/main" val="395330453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51835" y="1890498"/>
            <a:ext cx="9888330" cy="3077004"/>
          </a:xfrm>
          <a:prstGeom prst="rect">
            <a:avLst/>
          </a:prstGeom>
        </p:spPr>
      </p:pic>
    </p:spTree>
    <p:extLst>
      <p:ext uri="{BB962C8B-B14F-4D97-AF65-F5344CB8AC3E}">
        <p14:creationId xmlns:p14="http://schemas.microsoft.com/office/powerpoint/2010/main" val="26176763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18413" y="1156970"/>
            <a:ext cx="10555173" cy="4544059"/>
          </a:xfrm>
          <a:prstGeom prst="rect">
            <a:avLst/>
          </a:prstGeom>
        </p:spPr>
      </p:pic>
    </p:spTree>
    <p:extLst>
      <p:ext uri="{BB962C8B-B14F-4D97-AF65-F5344CB8AC3E}">
        <p14:creationId xmlns:p14="http://schemas.microsoft.com/office/powerpoint/2010/main" val="388394550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67024" y="2252498"/>
            <a:ext cx="3057952" cy="2353003"/>
          </a:xfrm>
          <a:prstGeom prst="rect">
            <a:avLst/>
          </a:prstGeom>
        </p:spPr>
      </p:pic>
    </p:spTree>
    <p:extLst>
      <p:ext uri="{BB962C8B-B14F-4D97-AF65-F5344CB8AC3E}">
        <p14:creationId xmlns:p14="http://schemas.microsoft.com/office/powerpoint/2010/main" val="2172866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room1</a:t>
            </a:r>
            <a:endParaRPr lang="en-US" dirty="0"/>
          </a:p>
        </p:txBody>
      </p:sp>
      <p:sp>
        <p:nvSpPr>
          <p:cNvPr id="3" name="Content Placeholder 2"/>
          <p:cNvSpPr>
            <a:spLocks noGrp="1"/>
          </p:cNvSpPr>
          <p:nvPr>
            <p:ph idx="1"/>
          </p:nvPr>
        </p:nvSpPr>
        <p:spPr/>
        <p:txBody>
          <a:bodyPr/>
          <a:lstStyle/>
          <a:p>
            <a:r>
              <a:rPr lang="en-US" u="sng" dirty="0"/>
              <a:t>https://campus.datacamp.com/courses/introduction-to-python-de9bedd8-983f-4a5b-a614-3d01d76e614e/67436?ex=1</a:t>
            </a:r>
            <a:endParaRPr lang="en-US" dirty="0"/>
          </a:p>
          <a:p>
            <a:pPr marL="0" indent="0">
              <a:buNone/>
            </a:pPr>
            <a:r>
              <a:rPr lang="en-US" dirty="0" smtClean="0"/>
              <a:t> </a:t>
            </a:r>
          </a:p>
          <a:p>
            <a:pPr marL="0" indent="0">
              <a:buNone/>
            </a:pPr>
            <a:endParaRPr lang="en-US" dirty="0"/>
          </a:p>
          <a:p>
            <a:pPr marL="0" indent="0">
              <a:buNone/>
            </a:pPr>
            <a:r>
              <a:rPr lang="en-US" dirty="0" smtClean="0"/>
              <a:t>Dataset description: </a:t>
            </a:r>
          </a:p>
          <a:p>
            <a:pPr marL="0" indent="0">
              <a:buNone/>
            </a:pPr>
            <a:r>
              <a:rPr lang="en-US" dirty="0">
                <a:hlinkClick r:id="rId2"/>
              </a:rPr>
              <a:t>https://</a:t>
            </a:r>
            <a:r>
              <a:rPr lang="en-US" dirty="0" smtClean="0">
                <a:hlinkClick r:id="rId2"/>
              </a:rPr>
              <a:t>stat.ethz.ch/R-manual/R-devel/library/datasets/html/mtcars.html</a:t>
            </a:r>
            <a:r>
              <a:rPr lang="en-US" dirty="0" smtClean="0"/>
              <a:t> </a:t>
            </a:r>
            <a:endParaRPr lang="en-US" dirty="0"/>
          </a:p>
        </p:txBody>
      </p:sp>
    </p:spTree>
    <p:extLst>
      <p:ext uri="{BB962C8B-B14F-4D97-AF65-F5344CB8AC3E}">
        <p14:creationId xmlns:p14="http://schemas.microsoft.com/office/powerpoint/2010/main" val="262564695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90522" y="2347761"/>
            <a:ext cx="5410955" cy="2162477"/>
          </a:xfrm>
          <a:prstGeom prst="rect">
            <a:avLst/>
          </a:prstGeom>
        </p:spPr>
      </p:pic>
    </p:spTree>
    <p:extLst>
      <p:ext uri="{BB962C8B-B14F-4D97-AF65-F5344CB8AC3E}">
        <p14:creationId xmlns:p14="http://schemas.microsoft.com/office/powerpoint/2010/main" val="419336165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r>
              <a:rPr lang="en-US" dirty="0" smtClean="0"/>
              <a:t>Does it matter in </a:t>
            </a:r>
            <a:r>
              <a:rPr lang="en-US" dirty="0" err="1" smtClean="0"/>
              <a:t>get_dummies</a:t>
            </a:r>
            <a:r>
              <a:rPr lang="en-US" dirty="0" smtClean="0"/>
              <a:t>, what u specify first?</a:t>
            </a:r>
          </a:p>
          <a:p>
            <a:endParaRPr lang="en-US" dirty="0"/>
          </a:p>
          <a:p>
            <a:endParaRPr lang="en-US" dirty="0" smtClean="0"/>
          </a:p>
          <a:p>
            <a:endParaRPr lang="en-US" dirty="0"/>
          </a:p>
          <a:p>
            <a:endParaRPr lang="en-US" dirty="0" smtClean="0"/>
          </a:p>
          <a:p>
            <a:r>
              <a:rPr lang="en-US" dirty="0" smtClean="0"/>
              <a:t>Or the other way around?  </a:t>
            </a:r>
            <a:endParaRPr lang="en-US" dirty="0"/>
          </a:p>
        </p:txBody>
      </p:sp>
      <p:pic>
        <p:nvPicPr>
          <p:cNvPr id="4" name="Picture 3"/>
          <p:cNvPicPr>
            <a:picLocks noChangeAspect="1"/>
          </p:cNvPicPr>
          <p:nvPr/>
        </p:nvPicPr>
        <p:blipFill>
          <a:blip r:embed="rId2"/>
          <a:stretch>
            <a:fillRect/>
          </a:stretch>
        </p:blipFill>
        <p:spPr>
          <a:xfrm>
            <a:off x="693586" y="2799185"/>
            <a:ext cx="7240996" cy="844158"/>
          </a:xfrm>
          <a:prstGeom prst="rect">
            <a:avLst/>
          </a:prstGeom>
        </p:spPr>
      </p:pic>
    </p:spTree>
    <p:extLst>
      <p:ext uri="{BB962C8B-B14F-4D97-AF65-F5344CB8AC3E}">
        <p14:creationId xmlns:p14="http://schemas.microsoft.com/office/powerpoint/2010/main" val="381076653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3195232" y="2423972"/>
            <a:ext cx="5801535" cy="2010056"/>
          </a:xfrm>
          <a:prstGeom prst="rect">
            <a:avLst/>
          </a:prstGeom>
        </p:spPr>
      </p:pic>
    </p:spTree>
    <p:extLst>
      <p:ext uri="{BB962C8B-B14F-4D97-AF65-F5344CB8AC3E}">
        <p14:creationId xmlns:p14="http://schemas.microsoft.com/office/powerpoint/2010/main" val="18022773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Roboto"/>
              </a:rPr>
              <a:t>Fitting models using R-style formulas</a:t>
            </a:r>
            <a:r>
              <a:rPr lang="en-US" dirty="0" smtClean="0">
                <a:latin typeface="Roboto"/>
                <a:hlinkClick r:id="rId3" tooltip="Permalink to this headline"/>
              </a:rPr>
              <a:t>¶</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083164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20284" y="2350181"/>
            <a:ext cx="3810532" cy="3600953"/>
          </a:xfrm>
          <a:prstGeom prst="rect">
            <a:avLst/>
          </a:prstGeom>
        </p:spPr>
      </p:pic>
    </p:spTree>
    <p:extLst>
      <p:ext uri="{BB962C8B-B14F-4D97-AF65-F5344CB8AC3E}">
        <p14:creationId xmlns:p14="http://schemas.microsoft.com/office/powerpoint/2010/main" val="309671655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2757021" y="1614234"/>
            <a:ext cx="6677957" cy="3629532"/>
          </a:xfrm>
          <a:prstGeom prst="rect">
            <a:avLst/>
          </a:prstGeom>
        </p:spPr>
      </p:pic>
    </p:spTree>
    <p:extLst>
      <p:ext uri="{BB962C8B-B14F-4D97-AF65-F5344CB8AC3E}">
        <p14:creationId xmlns:p14="http://schemas.microsoft.com/office/powerpoint/2010/main" val="3333919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4190734" y="1599944"/>
            <a:ext cx="3810532" cy="3658111"/>
          </a:xfrm>
          <a:prstGeom prst="rect">
            <a:avLst/>
          </a:prstGeom>
        </p:spPr>
      </p:pic>
    </p:spTree>
    <p:extLst>
      <p:ext uri="{BB962C8B-B14F-4D97-AF65-F5344CB8AC3E}">
        <p14:creationId xmlns:p14="http://schemas.microsoft.com/office/powerpoint/2010/main" val="363539450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3064976" y="1899705"/>
            <a:ext cx="5982535" cy="4648849"/>
          </a:xfrm>
          <a:prstGeom prst="rect">
            <a:avLst/>
          </a:prstGeom>
        </p:spPr>
      </p:pic>
    </p:spTree>
    <p:extLst>
      <p:ext uri="{BB962C8B-B14F-4D97-AF65-F5344CB8AC3E}">
        <p14:creationId xmlns:p14="http://schemas.microsoft.com/office/powerpoint/2010/main" val="15058358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205023" y="1328444"/>
            <a:ext cx="3781953" cy="4201111"/>
          </a:xfrm>
          <a:prstGeom prst="rect">
            <a:avLst/>
          </a:prstGeom>
        </p:spPr>
      </p:pic>
    </p:spTree>
    <p:extLst>
      <p:ext uri="{BB962C8B-B14F-4D97-AF65-F5344CB8AC3E}">
        <p14:creationId xmlns:p14="http://schemas.microsoft.com/office/powerpoint/2010/main" val="38038102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312" y="1574409"/>
            <a:ext cx="3553437" cy="3069722"/>
          </a:xfrm>
          <a:prstGeom prst="rect">
            <a:avLst/>
          </a:prstGeom>
        </p:spPr>
      </p:pic>
      <p:pic>
        <p:nvPicPr>
          <p:cNvPr id="5" name="Picture 4"/>
          <p:cNvPicPr>
            <a:picLocks noChangeAspect="1"/>
          </p:cNvPicPr>
          <p:nvPr/>
        </p:nvPicPr>
        <p:blipFill>
          <a:blip r:embed="rId3"/>
          <a:stretch>
            <a:fillRect/>
          </a:stretch>
        </p:blipFill>
        <p:spPr>
          <a:xfrm>
            <a:off x="5698944" y="1574409"/>
            <a:ext cx="3575529" cy="3069722"/>
          </a:xfrm>
          <a:prstGeom prst="rect">
            <a:avLst/>
          </a:prstGeom>
        </p:spPr>
      </p:pic>
    </p:spTree>
    <p:extLst>
      <p:ext uri="{BB962C8B-B14F-4D97-AF65-F5344CB8AC3E}">
        <p14:creationId xmlns:p14="http://schemas.microsoft.com/office/powerpoint/2010/main" val="1990342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point of view</a:t>
            </a:r>
            <a:endParaRPr lang="en-US" dirty="0"/>
          </a:p>
        </p:txBody>
      </p:sp>
      <p:sp>
        <p:nvSpPr>
          <p:cNvPr id="3" name="Content Placeholder 2"/>
          <p:cNvSpPr>
            <a:spLocks noGrp="1"/>
          </p:cNvSpPr>
          <p:nvPr>
            <p:ph idx="1"/>
          </p:nvPr>
        </p:nvSpPr>
        <p:spPr/>
        <p:txBody>
          <a:bodyPr/>
          <a:lstStyle/>
          <a:p>
            <a:r>
              <a:rPr lang="en-US" dirty="0" smtClean="0"/>
              <a:t>Welcome to machine learning </a:t>
            </a:r>
            <a:endParaRPr lang="en-US" dirty="0"/>
          </a:p>
        </p:txBody>
      </p:sp>
    </p:spTree>
    <p:extLst>
      <p:ext uri="{BB962C8B-B14F-4D97-AF65-F5344CB8AC3E}">
        <p14:creationId xmlns:p14="http://schemas.microsoft.com/office/powerpoint/2010/main" val="3151809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vs Precision vs Sensitivity vs PPV vs F1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0488053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Sickit</a:t>
            </a:r>
            <a:r>
              <a:rPr lang="en-US" dirty="0" smtClean="0"/>
              <a:t> learn </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4" name="Picture 3"/>
          <p:cNvPicPr>
            <a:picLocks noChangeAspect="1"/>
          </p:cNvPicPr>
          <p:nvPr/>
        </p:nvPicPr>
        <p:blipFill>
          <a:blip r:embed="rId3"/>
          <a:stretch>
            <a:fillRect/>
          </a:stretch>
        </p:blipFill>
        <p:spPr>
          <a:xfrm>
            <a:off x="2347389" y="2362051"/>
            <a:ext cx="7497221" cy="2133898"/>
          </a:xfrm>
          <a:prstGeom prst="rect">
            <a:avLst/>
          </a:prstGeom>
        </p:spPr>
      </p:pic>
    </p:spTree>
    <p:extLst>
      <p:ext uri="{BB962C8B-B14F-4D97-AF65-F5344CB8AC3E}">
        <p14:creationId xmlns:p14="http://schemas.microsoft.com/office/powerpoint/2010/main" val="72980137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Train-dev split </a:t>
            </a:r>
            <a:endParaRPr lang="en-US" dirty="0"/>
          </a:p>
        </p:txBody>
      </p:sp>
      <p:sp>
        <p:nvSpPr>
          <p:cNvPr id="3" name="Content Placeholder 2"/>
          <p:cNvSpPr>
            <a:spLocks noGrp="1"/>
          </p:cNvSpPr>
          <p:nvPr>
            <p:ph idx="1"/>
          </p:nvPr>
        </p:nvSpPr>
        <p:spPr/>
        <p:txBody>
          <a:bodyPr/>
          <a:lstStyle/>
          <a:p>
            <a:r>
              <a:rPr lang="en-US" dirty="0" smtClean="0"/>
              <a:t>Overfitting vs data mismatch </a:t>
            </a:r>
            <a:endParaRPr lang="en-US" dirty="0"/>
          </a:p>
        </p:txBody>
      </p:sp>
    </p:spTree>
    <p:extLst>
      <p:ext uri="{BB962C8B-B14F-4D97-AF65-F5344CB8AC3E}">
        <p14:creationId xmlns:p14="http://schemas.microsoft.com/office/powerpoint/2010/main" val="25733506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33441" y="452718"/>
            <a:ext cx="5630061" cy="5925377"/>
          </a:xfrm>
          <a:prstGeom prst="rect">
            <a:avLst/>
          </a:prstGeom>
        </p:spPr>
      </p:pic>
      <p:sp>
        <p:nvSpPr>
          <p:cNvPr id="5" name="TextBox 4"/>
          <p:cNvSpPr txBox="1"/>
          <p:nvPr/>
        </p:nvSpPr>
        <p:spPr>
          <a:xfrm>
            <a:off x="8994710" y="4945224"/>
            <a:ext cx="3350597" cy="1200329"/>
          </a:xfrm>
          <a:prstGeom prst="rect">
            <a:avLst/>
          </a:prstGeom>
          <a:noFill/>
        </p:spPr>
        <p:txBody>
          <a:bodyPr wrap="none" rtlCol="0">
            <a:spAutoFit/>
          </a:bodyPr>
          <a:lstStyle/>
          <a:p>
            <a:r>
              <a:rPr lang="en-US" dirty="0" smtClean="0"/>
              <a:t>I haven’t finished the article.</a:t>
            </a:r>
            <a:br>
              <a:rPr lang="en-US" dirty="0" smtClean="0"/>
            </a:br>
            <a:r>
              <a:rPr lang="en-US" dirty="0" smtClean="0"/>
              <a:t/>
            </a:r>
            <a:br>
              <a:rPr lang="en-US" dirty="0" smtClean="0"/>
            </a:br>
            <a:r>
              <a:rPr lang="en-US" dirty="0" smtClean="0"/>
              <a:t>I need to follow the links </a:t>
            </a:r>
          </a:p>
          <a:p>
            <a:endParaRPr lang="en-US" dirty="0"/>
          </a:p>
        </p:txBody>
      </p:sp>
      <p:sp>
        <p:nvSpPr>
          <p:cNvPr id="6" name="TextBox 5"/>
          <p:cNvSpPr txBox="1"/>
          <p:nvPr/>
        </p:nvSpPr>
        <p:spPr>
          <a:xfrm>
            <a:off x="9442580" y="2668555"/>
            <a:ext cx="2425664" cy="369332"/>
          </a:xfrm>
          <a:prstGeom prst="rect">
            <a:avLst/>
          </a:prstGeom>
          <a:noFill/>
        </p:spPr>
        <p:txBody>
          <a:bodyPr wrap="none" rtlCol="0">
            <a:spAutoFit/>
          </a:bodyPr>
          <a:lstStyle/>
          <a:p>
            <a:r>
              <a:rPr lang="en-US" dirty="0" smtClean="0"/>
              <a:t>Get na3ga dolly pic</a:t>
            </a:r>
            <a:endParaRPr lang="en-US" dirty="0"/>
          </a:p>
        </p:txBody>
      </p:sp>
    </p:spTree>
    <p:extLst>
      <p:ext uri="{BB962C8B-B14F-4D97-AF65-F5344CB8AC3E}">
        <p14:creationId xmlns:p14="http://schemas.microsoft.com/office/powerpoint/2010/main" val="176248027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62759" y="2220688"/>
            <a:ext cx="7827646" cy="1478182"/>
          </a:xfrm>
          <a:prstGeom prst="rect">
            <a:avLst/>
          </a:prstGeom>
        </p:spPr>
      </p:pic>
    </p:spTree>
    <p:extLst>
      <p:ext uri="{BB962C8B-B14F-4D97-AF65-F5344CB8AC3E}">
        <p14:creationId xmlns:p14="http://schemas.microsoft.com/office/powerpoint/2010/main" val="31014765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experiment? </a:t>
            </a:r>
            <a:endParaRPr lang="en-US" dirty="0"/>
          </a:p>
        </p:txBody>
      </p:sp>
      <p:sp>
        <p:nvSpPr>
          <p:cNvPr id="3" name="Content Placeholder 2"/>
          <p:cNvSpPr>
            <a:spLocks noGrp="1"/>
          </p:cNvSpPr>
          <p:nvPr>
            <p:ph idx="1"/>
          </p:nvPr>
        </p:nvSpPr>
        <p:spPr/>
        <p:txBody>
          <a:bodyPr/>
          <a:lstStyle/>
          <a:p>
            <a:r>
              <a:rPr lang="en-US" dirty="0" smtClean="0"/>
              <a:t>Pic experiment</a:t>
            </a:r>
          </a:p>
          <a:p>
            <a:endParaRPr lang="en-US" dirty="0"/>
          </a:p>
          <a:p>
            <a:r>
              <a:rPr lang="en-US" dirty="0" smtClean="0"/>
              <a:t>How can u tell?</a:t>
            </a:r>
            <a:endParaRPr lang="en-US" dirty="0"/>
          </a:p>
        </p:txBody>
      </p:sp>
    </p:spTree>
    <p:extLst>
      <p:ext uri="{BB962C8B-B14F-4D97-AF65-F5344CB8AC3E}">
        <p14:creationId xmlns:p14="http://schemas.microsoft.com/office/powerpoint/2010/main" val="31111201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03312" y="2904660"/>
            <a:ext cx="7925180" cy="1704662"/>
          </a:xfrm>
          <a:prstGeom prst="rect">
            <a:avLst/>
          </a:prstGeom>
        </p:spPr>
      </p:pic>
    </p:spTree>
    <p:extLst>
      <p:ext uri="{BB962C8B-B14F-4D97-AF65-F5344CB8AC3E}">
        <p14:creationId xmlns:p14="http://schemas.microsoft.com/office/powerpoint/2010/main" val="4258442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Blue color or orange color pic </a:t>
            </a:r>
            <a:endParaRPr lang="en-US" dirty="0"/>
          </a:p>
        </p:txBody>
      </p:sp>
      <p:sp>
        <p:nvSpPr>
          <p:cNvPr id="4" name="TextBox 3"/>
          <p:cNvSpPr txBox="1"/>
          <p:nvPr/>
        </p:nvSpPr>
        <p:spPr>
          <a:xfrm>
            <a:off x="9144000" y="5691673"/>
            <a:ext cx="1372492" cy="369332"/>
          </a:xfrm>
          <a:prstGeom prst="rect">
            <a:avLst/>
          </a:prstGeom>
          <a:noFill/>
        </p:spPr>
        <p:txBody>
          <a:bodyPr wrap="none" rtlCol="0">
            <a:spAutoFit/>
          </a:bodyPr>
          <a:lstStyle/>
          <a:p>
            <a:r>
              <a:rPr lang="en-US" dirty="0" smtClean="0"/>
              <a:t>Next step?</a:t>
            </a:r>
            <a:endParaRPr lang="en-US" dirty="0"/>
          </a:p>
        </p:txBody>
      </p:sp>
    </p:spTree>
    <p:extLst>
      <p:ext uri="{BB962C8B-B14F-4D97-AF65-F5344CB8AC3E}">
        <p14:creationId xmlns:p14="http://schemas.microsoft.com/office/powerpoint/2010/main" val="7233024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r>
              <a:rPr lang="en-US" dirty="0" smtClean="0"/>
              <a:t>Default action pic </a:t>
            </a:r>
          </a:p>
          <a:p>
            <a:endParaRPr lang="en-US" dirty="0"/>
          </a:p>
          <a:p>
            <a:endParaRPr lang="en-US" dirty="0" smtClean="0"/>
          </a:p>
          <a:p>
            <a:r>
              <a:rPr lang="en-US" dirty="0" smtClean="0"/>
              <a:t>El mo5reg 3ayez </a:t>
            </a:r>
            <a:r>
              <a:rPr lang="en-US" dirty="0" err="1" smtClean="0"/>
              <a:t>keda</a:t>
            </a:r>
            <a:r>
              <a:rPr lang="en-US" dirty="0" smtClean="0"/>
              <a:t> pic</a:t>
            </a:r>
          </a:p>
          <a:p>
            <a:endParaRPr lang="en-US" dirty="0"/>
          </a:p>
          <a:p>
            <a:endParaRPr lang="en-US" dirty="0"/>
          </a:p>
        </p:txBody>
      </p:sp>
      <p:sp>
        <p:nvSpPr>
          <p:cNvPr id="4" name="TextBox 3"/>
          <p:cNvSpPr txBox="1"/>
          <p:nvPr/>
        </p:nvSpPr>
        <p:spPr>
          <a:xfrm>
            <a:off x="8192278" y="5840963"/>
            <a:ext cx="1643399" cy="369332"/>
          </a:xfrm>
          <a:prstGeom prst="rect">
            <a:avLst/>
          </a:prstGeom>
          <a:noFill/>
        </p:spPr>
        <p:txBody>
          <a:bodyPr wrap="none" rtlCol="0">
            <a:spAutoFit/>
          </a:bodyPr>
          <a:lstStyle/>
          <a:p>
            <a:r>
              <a:rPr lang="en-US" dirty="0" smtClean="0"/>
              <a:t>Data driven?</a:t>
            </a:r>
            <a:endParaRPr lang="en-US" dirty="0"/>
          </a:p>
        </p:txBody>
      </p:sp>
    </p:spTree>
    <p:extLst>
      <p:ext uri="{BB962C8B-B14F-4D97-AF65-F5344CB8AC3E}">
        <p14:creationId xmlns:p14="http://schemas.microsoft.com/office/powerpoint/2010/main" val="174631303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Change my mind pic </a:t>
            </a:r>
          </a:p>
          <a:p>
            <a:endParaRPr lang="en-US" dirty="0"/>
          </a:p>
          <a:p>
            <a:r>
              <a:rPr lang="en-US" dirty="0" smtClean="0"/>
              <a:t>Based on evidence pic </a:t>
            </a:r>
            <a:endParaRPr lang="en-US" dirty="0"/>
          </a:p>
        </p:txBody>
      </p:sp>
      <p:sp>
        <p:nvSpPr>
          <p:cNvPr id="4" name="TextBox 3"/>
          <p:cNvSpPr txBox="1"/>
          <p:nvPr/>
        </p:nvSpPr>
        <p:spPr>
          <a:xfrm>
            <a:off x="9498563" y="5430416"/>
            <a:ext cx="1372492" cy="369332"/>
          </a:xfrm>
          <a:prstGeom prst="rect">
            <a:avLst/>
          </a:prstGeom>
          <a:noFill/>
        </p:spPr>
        <p:txBody>
          <a:bodyPr wrap="none" rtlCol="0">
            <a:spAutoFit/>
          </a:bodyPr>
          <a:lstStyle/>
          <a:p>
            <a:r>
              <a:rPr lang="en-US" dirty="0" smtClean="0"/>
              <a:t>Next step?</a:t>
            </a:r>
            <a:endParaRPr lang="en-US" dirty="0"/>
          </a:p>
        </p:txBody>
      </p:sp>
    </p:spTree>
    <p:extLst>
      <p:ext uri="{BB962C8B-B14F-4D97-AF65-F5344CB8AC3E}">
        <p14:creationId xmlns:p14="http://schemas.microsoft.com/office/powerpoint/2010/main" val="4071037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4887" y="2003978"/>
            <a:ext cx="10152112" cy="4782665"/>
          </a:xfrm>
          <a:prstGeom prst="rect">
            <a:avLst/>
          </a:prstGeom>
        </p:spPr>
      </p:pic>
    </p:spTree>
    <p:extLst>
      <p:ext uri="{BB962C8B-B14F-4D97-AF65-F5344CB8AC3E}">
        <p14:creationId xmlns:p14="http://schemas.microsoft.com/office/powerpoint/2010/main" val="1996314328"/>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smtClean="0"/>
              <a:t>Metric </a:t>
            </a:r>
          </a:p>
          <a:p>
            <a:endParaRPr lang="en-US" dirty="0"/>
          </a:p>
          <a:p>
            <a:endParaRPr lang="en-US" dirty="0" smtClean="0"/>
          </a:p>
          <a:p>
            <a:r>
              <a:rPr lang="en-US" dirty="0" err="1" smtClean="0"/>
              <a:t>Soret</a:t>
            </a:r>
            <a:r>
              <a:rPr lang="en-US" dirty="0" smtClean="0"/>
              <a:t> </a:t>
            </a:r>
            <a:r>
              <a:rPr lang="en-US" dirty="0" err="1" smtClean="0"/>
              <a:t>mastara</a:t>
            </a:r>
            <a:r>
              <a:rPr lang="en-US" dirty="0" smtClean="0"/>
              <a:t> </a:t>
            </a:r>
            <a:endParaRPr lang="en-US" dirty="0"/>
          </a:p>
        </p:txBody>
      </p:sp>
    </p:spTree>
    <p:extLst>
      <p:ext uri="{BB962C8B-B14F-4D97-AF65-F5344CB8AC3E}">
        <p14:creationId xmlns:p14="http://schemas.microsoft.com/office/powerpoint/2010/main" val="24651541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summary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23793" y="2628788"/>
            <a:ext cx="7705577" cy="2279114"/>
          </a:xfrm>
          <a:prstGeom prst="rect">
            <a:avLst/>
          </a:prstGeom>
        </p:spPr>
      </p:pic>
      <p:sp>
        <p:nvSpPr>
          <p:cNvPr id="5" name="TextBox 4"/>
          <p:cNvSpPr txBox="1"/>
          <p:nvPr/>
        </p:nvSpPr>
        <p:spPr>
          <a:xfrm>
            <a:off x="7912359" y="5505061"/>
            <a:ext cx="1939955" cy="369332"/>
          </a:xfrm>
          <a:prstGeom prst="rect">
            <a:avLst/>
          </a:prstGeom>
          <a:noFill/>
        </p:spPr>
        <p:txBody>
          <a:bodyPr wrap="none" rtlCol="0">
            <a:spAutoFit/>
          </a:bodyPr>
          <a:lstStyle/>
          <a:p>
            <a:r>
              <a:rPr lang="en-US" dirty="0" smtClean="0"/>
              <a:t>What’s missing?</a:t>
            </a:r>
            <a:endParaRPr lang="en-US" dirty="0"/>
          </a:p>
        </p:txBody>
      </p:sp>
    </p:spTree>
    <p:extLst>
      <p:ext uri="{BB962C8B-B14F-4D97-AF65-F5344CB8AC3E}">
        <p14:creationId xmlns:p14="http://schemas.microsoft.com/office/powerpoint/2010/main" val="366693485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summary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1422" y="2418751"/>
            <a:ext cx="8758431" cy="2619779"/>
          </a:xfrm>
          <a:prstGeom prst="rect">
            <a:avLst/>
          </a:prstGeom>
        </p:spPr>
      </p:pic>
    </p:spTree>
    <p:extLst>
      <p:ext uri="{BB962C8B-B14F-4D97-AF65-F5344CB8AC3E}">
        <p14:creationId xmlns:p14="http://schemas.microsoft.com/office/powerpoint/2010/main" val="23914774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10%</a:t>
            </a:r>
            <a:endParaRPr lang="en-US" dirty="0"/>
          </a:p>
        </p:txBody>
      </p:sp>
      <p:sp>
        <p:nvSpPr>
          <p:cNvPr id="3" name="Content Placeholder 2"/>
          <p:cNvSpPr>
            <a:spLocks noGrp="1"/>
          </p:cNvSpPr>
          <p:nvPr>
            <p:ph idx="1"/>
          </p:nvPr>
        </p:nvSpPr>
        <p:spPr/>
        <p:txBody>
          <a:bodyPr/>
          <a:lstStyle/>
          <a:p>
            <a:r>
              <a:rPr lang="en-US" dirty="0" err="1" smtClean="0"/>
              <a:t>Soret</a:t>
            </a:r>
            <a:r>
              <a:rPr lang="en-US" dirty="0" smtClean="0"/>
              <a:t> el mo5reg 3ayez </a:t>
            </a:r>
            <a:r>
              <a:rPr lang="en-US" dirty="0" err="1" smtClean="0"/>
              <a:t>keda</a:t>
            </a:r>
            <a:endParaRPr lang="en-US" dirty="0"/>
          </a:p>
          <a:p>
            <a:endParaRPr lang="en-US" dirty="0" smtClean="0"/>
          </a:p>
          <a:p>
            <a:endParaRPr lang="en-US" dirty="0"/>
          </a:p>
          <a:p>
            <a:r>
              <a:rPr lang="en-US" dirty="0" smtClean="0"/>
              <a:t>Decision.  No one size fits all..   U have to decide </a:t>
            </a:r>
            <a:endParaRPr lang="en-US" dirty="0"/>
          </a:p>
        </p:txBody>
      </p:sp>
    </p:spTree>
    <p:extLst>
      <p:ext uri="{BB962C8B-B14F-4D97-AF65-F5344CB8AC3E}">
        <p14:creationId xmlns:p14="http://schemas.microsoft.com/office/powerpoint/2010/main" val="10570291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a:t>
            </a:r>
            <a:endParaRPr lang="en-US" dirty="0"/>
          </a:p>
        </p:txBody>
      </p:sp>
      <p:sp>
        <p:nvSpPr>
          <p:cNvPr id="3" name="Content Placeholder 2"/>
          <p:cNvSpPr>
            <a:spLocks noGrp="1"/>
          </p:cNvSpPr>
          <p:nvPr>
            <p:ph idx="1"/>
          </p:nvPr>
        </p:nvSpPr>
        <p:spPr/>
        <p:txBody>
          <a:bodyPr/>
          <a:lstStyle/>
          <a:p>
            <a:r>
              <a:rPr lang="en-US" dirty="0" smtClean="0"/>
              <a:t>Test the presence of a difference?</a:t>
            </a:r>
            <a:endParaRPr lang="en-US" dirty="0"/>
          </a:p>
        </p:txBody>
      </p:sp>
    </p:spTree>
    <p:extLst>
      <p:ext uri="{BB962C8B-B14F-4D97-AF65-F5344CB8AC3E}">
        <p14:creationId xmlns:p14="http://schemas.microsoft.com/office/powerpoint/2010/main" val="23045925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traffic </a:t>
            </a:r>
            <a:endParaRPr lang="en-US" dirty="0"/>
          </a:p>
        </p:txBody>
      </p:sp>
      <p:sp>
        <p:nvSpPr>
          <p:cNvPr id="3" name="Content Placeholder 2"/>
          <p:cNvSpPr>
            <a:spLocks noGrp="1"/>
          </p:cNvSpPr>
          <p:nvPr>
            <p:ph idx="1"/>
          </p:nvPr>
        </p:nvSpPr>
        <p:spPr/>
        <p:txBody>
          <a:bodyPr/>
          <a:lstStyle/>
          <a:p>
            <a:r>
              <a:rPr lang="en-US" dirty="0" err="1" smtClean="0"/>
              <a:t>Soret</a:t>
            </a:r>
            <a:r>
              <a:rPr lang="en-US" dirty="0" smtClean="0"/>
              <a:t> </a:t>
            </a:r>
            <a:r>
              <a:rPr lang="en-US" dirty="0" err="1" smtClean="0"/>
              <a:t>eshara</a:t>
            </a:r>
            <a:r>
              <a:rPr lang="en-US" dirty="0" smtClean="0"/>
              <a:t> </a:t>
            </a:r>
            <a:endParaRPr lang="en-US" dirty="0"/>
          </a:p>
        </p:txBody>
      </p:sp>
      <p:sp>
        <p:nvSpPr>
          <p:cNvPr id="4" name="TextBox 3"/>
          <p:cNvSpPr txBox="1"/>
          <p:nvPr/>
        </p:nvSpPr>
        <p:spPr>
          <a:xfrm>
            <a:off x="8042988" y="5840963"/>
            <a:ext cx="1241045" cy="369332"/>
          </a:xfrm>
          <a:prstGeom prst="rect">
            <a:avLst/>
          </a:prstGeom>
          <a:noFill/>
        </p:spPr>
        <p:txBody>
          <a:bodyPr wrap="none" rtlCol="0">
            <a:spAutoFit/>
          </a:bodyPr>
          <a:lstStyle/>
          <a:p>
            <a:r>
              <a:rPr lang="en-US" dirty="0" smtClean="0"/>
              <a:t>Why not?</a:t>
            </a:r>
            <a:endParaRPr lang="en-US" dirty="0"/>
          </a:p>
        </p:txBody>
      </p:sp>
    </p:spTree>
    <p:extLst>
      <p:ext uri="{BB962C8B-B14F-4D97-AF65-F5344CB8AC3E}">
        <p14:creationId xmlns:p14="http://schemas.microsoft.com/office/powerpoint/2010/main" val="16735200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group</a:t>
            </a:r>
            <a:endParaRPr lang="en-US" dirty="0"/>
          </a:p>
        </p:txBody>
      </p:sp>
      <p:sp>
        <p:nvSpPr>
          <p:cNvPr id="3" name="Content Placeholder 2"/>
          <p:cNvSpPr>
            <a:spLocks noGrp="1"/>
          </p:cNvSpPr>
          <p:nvPr>
            <p:ph idx="1"/>
          </p:nvPr>
        </p:nvSpPr>
        <p:spPr/>
        <p:txBody>
          <a:bodyPr/>
          <a:lstStyle/>
          <a:p>
            <a:r>
              <a:rPr lang="en-US" dirty="0" smtClean="0"/>
              <a:t>Grey or blue   </a:t>
            </a:r>
          </a:p>
          <a:p>
            <a:r>
              <a:rPr lang="en-US" dirty="0" smtClean="0"/>
              <a:t>Get their pic from before? </a:t>
            </a:r>
            <a:endParaRPr lang="en-US" dirty="0"/>
          </a:p>
        </p:txBody>
      </p:sp>
    </p:spTree>
    <p:extLst>
      <p:ext uri="{BB962C8B-B14F-4D97-AF65-F5344CB8AC3E}">
        <p14:creationId xmlns:p14="http://schemas.microsoft.com/office/powerpoint/2010/main" val="19130007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smtClean="0"/>
              <a:t>Blue pic </a:t>
            </a:r>
          </a:p>
          <a:p>
            <a:pPr marL="0" indent="0">
              <a:buNone/>
            </a:pPr>
            <a:endParaRPr lang="en-US" dirty="0" smtClean="0"/>
          </a:p>
          <a:p>
            <a:r>
              <a:rPr lang="en-US" dirty="0" smtClean="0"/>
              <a:t>El mo5reg 3yz </a:t>
            </a:r>
            <a:r>
              <a:rPr lang="en-US" dirty="0" err="1" smtClean="0"/>
              <a:t>keda</a:t>
            </a:r>
            <a:r>
              <a:rPr lang="en-US" dirty="0" smtClean="0"/>
              <a:t> </a:t>
            </a:r>
          </a:p>
          <a:p>
            <a:endParaRPr lang="en-US" dirty="0"/>
          </a:p>
          <a:p>
            <a:r>
              <a:rPr lang="en-US" dirty="0" smtClean="0"/>
              <a:t>Decision </a:t>
            </a:r>
            <a:endParaRPr lang="en-US" dirty="0"/>
          </a:p>
        </p:txBody>
      </p:sp>
    </p:spTree>
    <p:extLst>
      <p:ext uri="{BB962C8B-B14F-4D97-AF65-F5344CB8AC3E}">
        <p14:creationId xmlns:p14="http://schemas.microsoft.com/office/powerpoint/2010/main" val="23205474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time </a:t>
            </a:r>
            <a:endParaRPr lang="en-US" dirty="0"/>
          </a:p>
        </p:txBody>
      </p:sp>
      <p:sp>
        <p:nvSpPr>
          <p:cNvPr id="3" name="Content Placeholder 2"/>
          <p:cNvSpPr>
            <a:spLocks noGrp="1"/>
          </p:cNvSpPr>
          <p:nvPr>
            <p:ph idx="1"/>
          </p:nvPr>
        </p:nvSpPr>
        <p:spPr/>
        <p:txBody>
          <a:bodyPr/>
          <a:lstStyle/>
          <a:p>
            <a:r>
              <a:rPr lang="en-US" dirty="0" smtClean="0"/>
              <a:t>Get the gif from the article </a:t>
            </a:r>
          </a:p>
          <a:p>
            <a:endParaRPr lang="en-US" dirty="0"/>
          </a:p>
          <a:p>
            <a:endParaRPr lang="en-US" dirty="0" smtClean="0"/>
          </a:p>
          <a:p>
            <a:r>
              <a:rPr lang="en-US" dirty="0" smtClean="0"/>
              <a:t>See how the orange get bigger</a:t>
            </a:r>
            <a:endParaRPr lang="en-US" dirty="0"/>
          </a:p>
        </p:txBody>
      </p:sp>
      <p:sp>
        <p:nvSpPr>
          <p:cNvPr id="4" name="TextBox 3"/>
          <p:cNvSpPr txBox="1"/>
          <p:nvPr/>
        </p:nvSpPr>
        <p:spPr>
          <a:xfrm>
            <a:off x="7512782" y="5299788"/>
            <a:ext cx="3602268" cy="646331"/>
          </a:xfrm>
          <a:prstGeom prst="rect">
            <a:avLst/>
          </a:prstGeom>
          <a:noFill/>
        </p:spPr>
        <p:txBody>
          <a:bodyPr wrap="none" rtlCol="0">
            <a:spAutoFit/>
          </a:bodyPr>
          <a:lstStyle/>
          <a:p>
            <a:r>
              <a:rPr lang="en-US" dirty="0" smtClean="0"/>
              <a:t>How to know that CTR orange </a:t>
            </a:r>
          </a:p>
          <a:p>
            <a:r>
              <a:rPr lang="en-US" dirty="0" smtClean="0"/>
              <a:t>is high enough?</a:t>
            </a:r>
            <a:endParaRPr lang="en-US" dirty="0"/>
          </a:p>
        </p:txBody>
      </p:sp>
    </p:spTree>
    <p:extLst>
      <p:ext uri="{BB962C8B-B14F-4D97-AF65-F5344CB8AC3E}">
        <p14:creationId xmlns:p14="http://schemas.microsoft.com/office/powerpoint/2010/main" val="1145553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scenario </a:t>
            </a:r>
            <a:endParaRPr lang="en-US" dirty="0"/>
          </a:p>
        </p:txBody>
      </p:sp>
      <p:sp>
        <p:nvSpPr>
          <p:cNvPr id="3" name="Content Placeholder 2"/>
          <p:cNvSpPr>
            <a:spLocks noGrp="1"/>
          </p:cNvSpPr>
          <p:nvPr>
            <p:ph idx="1"/>
          </p:nvPr>
        </p:nvSpPr>
        <p:spPr/>
        <p:txBody>
          <a:bodyPr/>
          <a:lstStyle/>
          <a:p>
            <a:r>
              <a:rPr lang="en-US" dirty="0" smtClean="0"/>
              <a:t>Biased randomization </a:t>
            </a:r>
            <a:endParaRPr lang="en-US" dirty="0"/>
          </a:p>
        </p:txBody>
      </p:sp>
    </p:spTree>
    <p:extLst>
      <p:ext uri="{BB962C8B-B14F-4D97-AF65-F5344CB8AC3E}">
        <p14:creationId xmlns:p14="http://schemas.microsoft.com/office/powerpoint/2010/main" val="1872924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4156" y="2175387"/>
            <a:ext cx="8924916" cy="4523587"/>
          </a:xfrm>
          <a:prstGeom prst="rect">
            <a:avLst/>
          </a:prstGeom>
        </p:spPr>
      </p:pic>
    </p:spTree>
    <p:extLst>
      <p:ext uri="{BB962C8B-B14F-4D97-AF65-F5344CB8AC3E}">
        <p14:creationId xmlns:p14="http://schemas.microsoft.com/office/powerpoint/2010/main" val="16865106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312" y="2757038"/>
            <a:ext cx="8990548" cy="1393620"/>
          </a:xfrm>
          <a:prstGeom prst="rect">
            <a:avLst/>
          </a:prstGeom>
        </p:spPr>
      </p:pic>
    </p:spTree>
    <p:extLst>
      <p:ext uri="{BB962C8B-B14F-4D97-AF65-F5344CB8AC3E}">
        <p14:creationId xmlns:p14="http://schemas.microsoft.com/office/powerpoint/2010/main" val="3916607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Pitfall </a:t>
            </a:r>
            <a:endParaRPr lang="en-US" dirty="0"/>
          </a:p>
        </p:txBody>
      </p:sp>
      <p:sp>
        <p:nvSpPr>
          <p:cNvPr id="3" name="Content Placeholder 2"/>
          <p:cNvSpPr>
            <a:spLocks noGrp="1"/>
          </p:cNvSpPr>
          <p:nvPr>
            <p:ph idx="1"/>
          </p:nvPr>
        </p:nvSpPr>
        <p:spPr/>
        <p:txBody>
          <a:bodyPr/>
          <a:lstStyle/>
          <a:p>
            <a:r>
              <a:rPr lang="en-US" dirty="0" smtClean="0"/>
              <a:t>Get a paper where </a:t>
            </a:r>
            <a:r>
              <a:rPr lang="en-US" dirty="0" err="1" smtClean="0"/>
              <a:t>randomziations</a:t>
            </a:r>
            <a:r>
              <a:rPr lang="en-US" dirty="0" smtClean="0"/>
              <a:t> was </a:t>
            </a:r>
            <a:r>
              <a:rPr lang="en-US" dirty="0" err="1" smtClean="0"/>
              <a:t>wtth</a:t>
            </a:r>
            <a:r>
              <a:rPr lang="en-US" dirty="0" smtClean="0"/>
              <a:t> small sample size </a:t>
            </a:r>
            <a:endParaRPr lang="en-US" dirty="0"/>
          </a:p>
        </p:txBody>
      </p:sp>
    </p:spTree>
    <p:extLst>
      <p:ext uri="{BB962C8B-B14F-4D97-AF65-F5344CB8AC3E}">
        <p14:creationId xmlns:p14="http://schemas.microsoft.com/office/powerpoint/2010/main" val="31703600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water?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Is it factorial design, or what’s it called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Will they still be similar? </a:t>
            </a:r>
          </a:p>
        </p:txBody>
      </p:sp>
    </p:spTree>
    <p:extLst>
      <p:ext uri="{BB962C8B-B14F-4D97-AF65-F5344CB8AC3E}">
        <p14:creationId xmlns:p14="http://schemas.microsoft.com/office/powerpoint/2010/main" val="28411569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Get table1 characteristics from a paper with randomization </a:t>
            </a:r>
          </a:p>
          <a:p>
            <a:pPr marL="0" indent="0">
              <a:buNone/>
            </a:pPr>
            <a:endParaRPr lang="en-US" dirty="0"/>
          </a:p>
        </p:txBody>
      </p:sp>
    </p:spTree>
    <p:extLst>
      <p:ext uri="{BB962C8B-B14F-4D97-AF65-F5344CB8AC3E}">
        <p14:creationId xmlns:p14="http://schemas.microsoft.com/office/powerpoint/2010/main" val="129746627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Good swimmer </a:t>
            </a:r>
          </a:p>
          <a:p>
            <a:r>
              <a:rPr lang="en-US" dirty="0" smtClean="0"/>
              <a:t>Haven’t showered for a few days </a:t>
            </a:r>
          </a:p>
          <a:p>
            <a:r>
              <a:rPr lang="en-US" dirty="0" smtClean="0"/>
              <a:t>Allergic to strawberry without knowing it</a:t>
            </a:r>
            <a:endParaRPr lang="en-US" dirty="0"/>
          </a:p>
        </p:txBody>
      </p:sp>
    </p:spTree>
    <p:extLst>
      <p:ext uri="{BB962C8B-B14F-4D97-AF65-F5344CB8AC3E}">
        <p14:creationId xmlns:p14="http://schemas.microsoft.com/office/powerpoint/2010/main" val="28768767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03312" y="1853248"/>
            <a:ext cx="9762138" cy="1852398"/>
          </a:xfrm>
          <a:prstGeom prst="rect">
            <a:avLst/>
          </a:prstGeom>
        </p:spPr>
      </p:pic>
    </p:spTree>
    <p:extLst>
      <p:ext uri="{BB962C8B-B14F-4D97-AF65-F5344CB8AC3E}">
        <p14:creationId xmlns:p14="http://schemas.microsoft.com/office/powerpoint/2010/main" val="26824283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312" y="2519265"/>
            <a:ext cx="8344636" cy="1376133"/>
          </a:xfrm>
          <a:prstGeom prst="rect">
            <a:avLst/>
          </a:prstGeom>
        </p:spPr>
      </p:pic>
    </p:spTree>
    <p:extLst>
      <p:ext uri="{BB962C8B-B14F-4D97-AF65-F5344CB8AC3E}">
        <p14:creationId xmlns:p14="http://schemas.microsoft.com/office/powerpoint/2010/main" val="155078409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6223" y="2810571"/>
            <a:ext cx="7864498" cy="1780090"/>
          </a:xfrm>
          <a:prstGeom prst="rect">
            <a:avLst/>
          </a:prstGeom>
        </p:spPr>
      </p:pic>
    </p:spTree>
    <p:extLst>
      <p:ext uri="{BB962C8B-B14F-4D97-AF65-F5344CB8AC3E}">
        <p14:creationId xmlns:p14="http://schemas.microsoft.com/office/powerpoint/2010/main" val="8793752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the 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971131" y="2459734"/>
            <a:ext cx="5210902" cy="3381847"/>
          </a:xfrm>
          <a:prstGeom prst="rect">
            <a:avLst/>
          </a:prstGeom>
        </p:spPr>
      </p:pic>
      <p:sp>
        <p:nvSpPr>
          <p:cNvPr id="7" name="TextBox 6"/>
          <p:cNvSpPr txBox="1"/>
          <p:nvPr/>
        </p:nvSpPr>
        <p:spPr>
          <a:xfrm>
            <a:off x="9442580" y="5841581"/>
            <a:ext cx="1768433" cy="369332"/>
          </a:xfrm>
          <a:prstGeom prst="rect">
            <a:avLst/>
          </a:prstGeom>
          <a:noFill/>
        </p:spPr>
        <p:txBody>
          <a:bodyPr wrap="none" rtlCol="0">
            <a:spAutoFit/>
          </a:bodyPr>
          <a:lstStyle/>
          <a:p>
            <a:r>
              <a:rPr lang="en-US" b="1" dirty="0" smtClean="0"/>
              <a:t>Any problem?</a:t>
            </a:r>
            <a:endParaRPr lang="en-US" b="1" dirty="0"/>
          </a:p>
        </p:txBody>
      </p:sp>
    </p:spTree>
    <p:extLst>
      <p:ext uri="{BB962C8B-B14F-4D97-AF65-F5344CB8AC3E}">
        <p14:creationId xmlns:p14="http://schemas.microsoft.com/office/powerpoint/2010/main" val="267163870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60821" y="2533850"/>
            <a:ext cx="11465760" cy="2579325"/>
          </a:xfrm>
          <a:prstGeom prst="rect">
            <a:avLst/>
          </a:prstGeom>
        </p:spPr>
      </p:pic>
    </p:spTree>
    <p:extLst>
      <p:ext uri="{BB962C8B-B14F-4D97-AF65-F5344CB8AC3E}">
        <p14:creationId xmlns:p14="http://schemas.microsoft.com/office/powerpoint/2010/main" val="3415116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Attitude of machine learning</a:t>
            </a:r>
            <a:endParaRPr lang="en-US" dirty="0"/>
          </a:p>
        </p:txBody>
      </p:sp>
      <p:sp>
        <p:nvSpPr>
          <p:cNvPr id="3" name="Content Placeholder 2"/>
          <p:cNvSpPr>
            <a:spLocks noGrp="1"/>
          </p:cNvSpPr>
          <p:nvPr>
            <p:ph idx="1"/>
          </p:nvPr>
        </p:nvSpPr>
        <p:spPr/>
        <p:txBody>
          <a:bodyPr/>
          <a:lstStyle/>
          <a:p>
            <a:r>
              <a:rPr lang="en-US" dirty="0" smtClean="0"/>
              <a:t>Think carefully  - perfectionism – get it right on the first shot</a:t>
            </a:r>
          </a:p>
          <a:p>
            <a:endParaRPr lang="en-US" dirty="0"/>
          </a:p>
          <a:p>
            <a:endParaRPr lang="en-US" dirty="0" smtClean="0"/>
          </a:p>
          <a:p>
            <a:r>
              <a:rPr lang="en-US" dirty="0" smtClean="0"/>
              <a:t>Give it a shot! – get it wrong – try again – ITERATE</a:t>
            </a:r>
          </a:p>
          <a:p>
            <a:endParaRPr lang="en-US" dirty="0"/>
          </a:p>
          <a:p>
            <a:endParaRPr lang="en-US" dirty="0" smtClean="0"/>
          </a:p>
          <a:p>
            <a:endParaRPr lang="en-US" dirty="0"/>
          </a:p>
        </p:txBody>
      </p:sp>
    </p:spTree>
    <p:extLst>
      <p:ext uri="{BB962C8B-B14F-4D97-AF65-F5344CB8AC3E}">
        <p14:creationId xmlns:p14="http://schemas.microsoft.com/office/powerpoint/2010/main" val="298263634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4480" y="709233"/>
            <a:ext cx="8339328" cy="5439534"/>
          </a:xfrm>
          <a:prstGeom prst="rect">
            <a:avLst/>
          </a:prstGeom>
        </p:spPr>
      </p:pic>
    </p:spTree>
    <p:extLst>
      <p:ext uri="{BB962C8B-B14F-4D97-AF65-F5344CB8AC3E}">
        <p14:creationId xmlns:p14="http://schemas.microsoft.com/office/powerpoint/2010/main" val="109275971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2576021" y="1285576"/>
            <a:ext cx="7039957" cy="4286848"/>
          </a:xfrm>
          <a:prstGeom prst="rect">
            <a:avLst/>
          </a:prstGeom>
        </p:spPr>
      </p:pic>
    </p:spTree>
    <p:extLst>
      <p:ext uri="{BB962C8B-B14F-4D97-AF65-F5344CB8AC3E}">
        <p14:creationId xmlns:p14="http://schemas.microsoft.com/office/powerpoint/2010/main" val="219939956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vs prediction</a:t>
            </a:r>
          </a:p>
        </p:txBody>
      </p:sp>
      <p:sp>
        <p:nvSpPr>
          <p:cNvPr id="3" name="Content Placeholder 2"/>
          <p:cNvSpPr>
            <a:spLocks noGrp="1"/>
          </p:cNvSpPr>
          <p:nvPr>
            <p:ph idx="1"/>
          </p:nvPr>
        </p:nvSpPr>
        <p:spPr/>
        <p:txBody>
          <a:bodyPr/>
          <a:lstStyle/>
          <a:p>
            <a:endParaRPr lang="en-US" dirty="0"/>
          </a:p>
        </p:txBody>
      </p:sp>
      <p:sp>
        <p:nvSpPr>
          <p:cNvPr id="6" name="Date Placeholder 5"/>
          <p:cNvSpPr>
            <a:spLocks noGrp="1"/>
          </p:cNvSpPr>
          <p:nvPr>
            <p:ph type="dt" sz="half" idx="10"/>
          </p:nvPr>
        </p:nvSpPr>
        <p:spPr/>
        <p:txBody>
          <a:bodyPr/>
          <a:lstStyle/>
          <a:p>
            <a:fld id="{BDB7DA23-A874-480A-9299-6EF83756F7C6}"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4" name="Slide Number Placeholder 3"/>
          <p:cNvSpPr>
            <a:spLocks noGrp="1"/>
          </p:cNvSpPr>
          <p:nvPr>
            <p:ph type="sldNum" sz="quarter" idx="12"/>
          </p:nvPr>
        </p:nvSpPr>
        <p:spPr/>
        <p:txBody>
          <a:bodyPr/>
          <a:lstStyle/>
          <a:p>
            <a:fld id="{88910C2D-E969-45E3-A3FF-4E417EA3124A}" type="slidenum">
              <a:rPr lang="en-US" smtClean="0"/>
              <a:t>282</a:t>
            </a:fld>
            <a:endParaRPr lang="en-US" dirty="0"/>
          </a:p>
        </p:txBody>
      </p:sp>
      <p:pic>
        <p:nvPicPr>
          <p:cNvPr id="6146" name="Picture 2" descr="Image result for comparing op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380" y="3365456"/>
            <a:ext cx="4538620" cy="3421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9298" y="3365456"/>
            <a:ext cx="4466146" cy="3363268"/>
          </a:xfrm>
          <a:prstGeom prst="rect">
            <a:avLst/>
          </a:prstGeom>
        </p:spPr>
      </p:pic>
      <p:pic>
        <p:nvPicPr>
          <p:cNvPr id="6150" name="Picture 6" descr="Image result for multiple causes regression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287" y="2017177"/>
            <a:ext cx="276225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0252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64748" y="3095249"/>
            <a:ext cx="8259328" cy="2695951"/>
          </a:xfrm>
          <a:prstGeom prst="rect">
            <a:avLst/>
          </a:prstGeom>
        </p:spPr>
      </p:pic>
    </p:spTree>
    <p:extLst>
      <p:ext uri="{BB962C8B-B14F-4D97-AF65-F5344CB8AC3E}">
        <p14:creationId xmlns:p14="http://schemas.microsoft.com/office/powerpoint/2010/main" val="8223362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40932" y="2766807"/>
            <a:ext cx="8306959" cy="2924583"/>
          </a:xfrm>
          <a:prstGeom prst="rect">
            <a:avLst/>
          </a:prstGeom>
        </p:spPr>
      </p:pic>
    </p:spTree>
    <p:extLst>
      <p:ext uri="{BB962C8B-B14F-4D97-AF65-F5344CB8AC3E}">
        <p14:creationId xmlns:p14="http://schemas.microsoft.com/office/powerpoint/2010/main" val="3828567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Regression??</a:t>
            </a:r>
            <a:r>
              <a:rPr lang="en-US" dirty="0">
                <a:effectLst/>
              </a:rPr>
              <a:t/>
            </a:r>
            <a:br>
              <a:rPr lang="en-US" dirty="0">
                <a:effectLst/>
              </a:rPr>
            </a:br>
            <a:endParaRPr lang="en-US" dirty="0"/>
          </a:p>
        </p:txBody>
      </p:sp>
      <p:sp>
        <p:nvSpPr>
          <p:cNvPr id="3" name="Content Placeholder 2"/>
          <p:cNvSpPr>
            <a:spLocks noGrp="1"/>
          </p:cNvSpPr>
          <p:nvPr>
            <p:ph idx="1"/>
          </p:nvPr>
        </p:nvSpPr>
        <p:spPr/>
        <p:txBody>
          <a:bodyPr/>
          <a:lstStyle/>
          <a:p>
            <a:r>
              <a:rPr lang="en-US" dirty="0">
                <a:solidFill>
                  <a:schemeClr val="tx1"/>
                </a:solidFill>
                <a:effectLst/>
              </a:rPr>
              <a:t>“our team used </a:t>
            </a:r>
            <a:r>
              <a:rPr lang="en-US" i="1" dirty="0">
                <a:solidFill>
                  <a:schemeClr val="tx1"/>
                </a:solidFill>
                <a:effectLst/>
              </a:rPr>
              <a:t>logistic regression</a:t>
            </a:r>
            <a:r>
              <a:rPr lang="en-US" dirty="0">
                <a:solidFill>
                  <a:schemeClr val="tx1"/>
                </a:solidFill>
                <a:effectLst/>
              </a:rPr>
              <a:t> to perform </a:t>
            </a:r>
            <a:r>
              <a:rPr lang="en-US" i="1" dirty="0">
                <a:solidFill>
                  <a:schemeClr val="tx1"/>
                </a:solidFill>
                <a:effectLst/>
              </a:rPr>
              <a:t>classification</a:t>
            </a:r>
            <a:r>
              <a:rPr lang="en-US" dirty="0">
                <a:solidFill>
                  <a:schemeClr val="tx1"/>
                </a:solidFill>
                <a:effectLst/>
              </a:rPr>
              <a:t>.</a:t>
            </a:r>
            <a:endParaRPr lang="en-US" dirty="0"/>
          </a:p>
        </p:txBody>
      </p:sp>
    </p:spTree>
    <p:extLst>
      <p:ext uri="{BB962C8B-B14F-4D97-AF65-F5344CB8AC3E}">
        <p14:creationId xmlns:p14="http://schemas.microsoft.com/office/powerpoint/2010/main" val="326707021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61911" y="2838255"/>
            <a:ext cx="8316486" cy="2781688"/>
          </a:xfrm>
          <a:prstGeom prst="rect">
            <a:avLst/>
          </a:prstGeom>
        </p:spPr>
      </p:pic>
    </p:spTree>
    <p:extLst>
      <p:ext uri="{BB962C8B-B14F-4D97-AF65-F5344CB8AC3E}">
        <p14:creationId xmlns:p14="http://schemas.microsoft.com/office/powerpoint/2010/main" val="75643199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start?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81028" y="2904939"/>
            <a:ext cx="8135485" cy="2648320"/>
          </a:xfrm>
          <a:prstGeom prst="rect">
            <a:avLst/>
          </a:prstGeom>
        </p:spPr>
      </p:pic>
    </p:spTree>
    <p:extLst>
      <p:ext uri="{BB962C8B-B14F-4D97-AF65-F5344CB8AC3E}">
        <p14:creationId xmlns:p14="http://schemas.microsoft.com/office/powerpoint/2010/main" val="31207786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17322" y="2631830"/>
            <a:ext cx="9885825" cy="2500470"/>
          </a:xfrm>
          <a:prstGeom prst="rect">
            <a:avLst/>
          </a:prstGeom>
        </p:spPr>
      </p:pic>
    </p:spTree>
    <p:extLst>
      <p:ext uri="{BB962C8B-B14F-4D97-AF65-F5344CB8AC3E}">
        <p14:creationId xmlns:p14="http://schemas.microsoft.com/office/powerpoint/2010/main" val="174524873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93404" y="3317164"/>
            <a:ext cx="8602016" cy="2626435"/>
          </a:xfrm>
          <a:prstGeom prst="rect">
            <a:avLst/>
          </a:prstGeom>
        </p:spPr>
      </p:pic>
    </p:spTree>
    <p:extLst>
      <p:ext uri="{BB962C8B-B14F-4D97-AF65-F5344CB8AC3E}">
        <p14:creationId xmlns:p14="http://schemas.microsoft.com/office/powerpoint/2010/main" val="2422020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Brave enough?</a:t>
            </a:r>
            <a:endParaRPr lang="en-US" dirty="0"/>
          </a:p>
        </p:txBody>
      </p:sp>
      <p:sp>
        <p:nvSpPr>
          <p:cNvPr id="3" name="Content Placeholder 2"/>
          <p:cNvSpPr>
            <a:spLocks noGrp="1"/>
          </p:cNvSpPr>
          <p:nvPr>
            <p:ph idx="1"/>
          </p:nvPr>
        </p:nvSpPr>
        <p:spPr/>
        <p:txBody>
          <a:bodyPr/>
          <a:lstStyle/>
          <a:p>
            <a:r>
              <a:rPr lang="en-US" dirty="0" smtClean="0"/>
              <a:t>Let’s iterate … </a:t>
            </a:r>
          </a:p>
          <a:p>
            <a:endParaRPr lang="en-US" dirty="0"/>
          </a:p>
          <a:p>
            <a:endParaRPr lang="en-US" dirty="0" smtClean="0"/>
          </a:p>
          <a:p>
            <a:r>
              <a:rPr lang="en-US" dirty="0" smtClean="0"/>
              <a:t>Unlocking the next slide </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72901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2551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595266" cy="4339562"/>
          </a:xfrm>
          <a:prstGeom prst="rect">
            <a:avLst/>
          </a:prstGeom>
        </p:spPr>
      </p:pic>
    </p:spTree>
    <p:extLst>
      <p:ext uri="{BB962C8B-B14F-4D97-AF65-F5344CB8AC3E}">
        <p14:creationId xmlns:p14="http://schemas.microsoft.com/office/powerpoint/2010/main" val="243896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72813" y="1038556"/>
            <a:ext cx="9727833" cy="4457941"/>
          </a:xfrm>
          <a:prstGeom prst="rect">
            <a:avLst/>
          </a:prstGeom>
        </p:spPr>
      </p:pic>
      <p:pic>
        <p:nvPicPr>
          <p:cNvPr id="6" name="Picture 5"/>
          <p:cNvPicPr>
            <a:picLocks noChangeAspect="1"/>
          </p:cNvPicPr>
          <p:nvPr/>
        </p:nvPicPr>
        <p:blipFill>
          <a:blip r:embed="rId4"/>
          <a:stretch>
            <a:fillRect/>
          </a:stretch>
        </p:blipFill>
        <p:spPr>
          <a:xfrm>
            <a:off x="772813" y="5722551"/>
            <a:ext cx="5077534" cy="990738"/>
          </a:xfrm>
          <a:prstGeom prst="rect">
            <a:avLst/>
          </a:prstGeom>
        </p:spPr>
      </p:pic>
    </p:spTree>
    <p:extLst>
      <p:ext uri="{BB962C8B-B14F-4D97-AF65-F5344CB8AC3E}">
        <p14:creationId xmlns:p14="http://schemas.microsoft.com/office/powerpoint/2010/main" val="277826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the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128491"/>
            <a:ext cx="8745377" cy="4308173"/>
          </a:xfrm>
          <a:prstGeom prst="rect">
            <a:avLst/>
          </a:prstGeom>
        </p:spPr>
      </p:pic>
    </p:spTree>
    <p:extLst>
      <p:ext uri="{BB962C8B-B14F-4D97-AF65-F5344CB8AC3E}">
        <p14:creationId xmlns:p14="http://schemas.microsoft.com/office/powerpoint/2010/main" val="2202809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 now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36375" y="1888028"/>
            <a:ext cx="9675292" cy="4683883"/>
          </a:xfrm>
          <a:prstGeom prst="rect">
            <a:avLst/>
          </a:prstGeom>
        </p:spPr>
      </p:pic>
    </p:spTree>
    <p:extLst>
      <p:ext uri="{BB962C8B-B14F-4D97-AF65-F5344CB8AC3E}">
        <p14:creationId xmlns:p14="http://schemas.microsoft.com/office/powerpoint/2010/main" val="706429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bad guess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08476" y="2207521"/>
            <a:ext cx="8818456" cy="4391025"/>
          </a:xfrm>
          <a:prstGeom prst="rect">
            <a:avLst/>
          </a:prstGeom>
        </p:spPr>
      </p:pic>
    </p:spTree>
    <p:extLst>
      <p:ext uri="{BB962C8B-B14F-4D97-AF65-F5344CB8AC3E}">
        <p14:creationId xmlns:p14="http://schemas.microsoft.com/office/powerpoint/2010/main" val="3580442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85423" y="1746786"/>
            <a:ext cx="9184099" cy="4736027"/>
          </a:xfrm>
          <a:prstGeom prst="rect">
            <a:avLst/>
          </a:prstGeom>
        </p:spPr>
      </p:pic>
    </p:spTree>
    <p:extLst>
      <p:ext uri="{BB962C8B-B14F-4D97-AF65-F5344CB8AC3E}">
        <p14:creationId xmlns:p14="http://schemas.microsoft.com/office/powerpoint/2010/main" val="724952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weight useful?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6908" y="1845070"/>
            <a:ext cx="5076103" cy="4539461"/>
          </a:xfrm>
          <a:prstGeom prst="rect">
            <a:avLst/>
          </a:prstGeom>
        </p:spPr>
      </p:pic>
    </p:spTree>
    <p:extLst>
      <p:ext uri="{BB962C8B-B14F-4D97-AF65-F5344CB8AC3E}">
        <p14:creationId xmlns:p14="http://schemas.microsoft.com/office/powerpoint/2010/main" val="4089932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putting line through stuff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996763" y="2157166"/>
            <a:ext cx="8196391" cy="4292953"/>
          </a:xfrm>
          <a:prstGeom prst="rect">
            <a:avLst/>
          </a:prstGeom>
        </p:spPr>
      </p:pic>
    </p:spTree>
    <p:extLst>
      <p:ext uri="{BB962C8B-B14F-4D97-AF65-F5344CB8AC3E}">
        <p14:creationId xmlns:p14="http://schemas.microsoft.com/office/powerpoint/2010/main" val="433649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87544" y="2011680"/>
            <a:ext cx="3737816" cy="3408201"/>
          </a:xfrm>
          <a:prstGeom prst="rect">
            <a:avLst/>
          </a:prstGeom>
        </p:spPr>
      </p:pic>
      <p:pic>
        <p:nvPicPr>
          <p:cNvPr id="5" name="Picture 4"/>
          <p:cNvPicPr>
            <a:picLocks noChangeAspect="1"/>
          </p:cNvPicPr>
          <p:nvPr/>
        </p:nvPicPr>
        <p:blipFill>
          <a:blip r:embed="rId3"/>
          <a:stretch>
            <a:fillRect/>
          </a:stretch>
        </p:blipFill>
        <p:spPr>
          <a:xfrm>
            <a:off x="5678508" y="2046611"/>
            <a:ext cx="3935409" cy="3512768"/>
          </a:xfrm>
          <a:prstGeom prst="rect">
            <a:avLst/>
          </a:prstGeom>
        </p:spPr>
      </p:pic>
    </p:spTree>
    <p:extLst>
      <p:ext uri="{BB962C8B-B14F-4D97-AF65-F5344CB8AC3E}">
        <p14:creationId xmlns:p14="http://schemas.microsoft.com/office/powerpoint/2010/main" val="3087665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one!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37444" y="2011680"/>
            <a:ext cx="5298051" cy="4724788"/>
          </a:xfrm>
          <a:prstGeom prst="rect">
            <a:avLst/>
          </a:prstGeom>
        </p:spPr>
      </p:pic>
      <p:sp>
        <p:nvSpPr>
          <p:cNvPr id="5" name="Rectangle 4"/>
          <p:cNvSpPr/>
          <p:nvPr/>
        </p:nvSpPr>
        <p:spPr>
          <a:xfrm>
            <a:off x="9128104" y="5629725"/>
            <a:ext cx="1665841" cy="523220"/>
          </a:xfrm>
          <a:prstGeom prst="rect">
            <a:avLst/>
          </a:prstGeom>
        </p:spPr>
        <p:txBody>
          <a:bodyPr wrap="none">
            <a:spAutoFit/>
          </a:bodyPr>
          <a:lstStyle/>
          <a:p>
            <a:r>
              <a:rPr lang="en-US" sz="2800" b="1" dirty="0"/>
              <a:t>Why not?</a:t>
            </a:r>
          </a:p>
        </p:txBody>
      </p:sp>
    </p:spTree>
    <p:extLst>
      <p:ext uri="{BB962C8B-B14F-4D97-AF65-F5344CB8AC3E}">
        <p14:creationId xmlns:p14="http://schemas.microsoft.com/office/powerpoint/2010/main" val="86632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 do </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655734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249" y="2011680"/>
            <a:ext cx="8868531" cy="3665197"/>
          </a:xfrm>
          <a:prstGeom prst="rect">
            <a:avLst/>
          </a:prstGeom>
        </p:spPr>
      </p:pic>
      <p:pic>
        <p:nvPicPr>
          <p:cNvPr id="5" name="Picture 4"/>
          <p:cNvPicPr>
            <a:picLocks noChangeAspect="1"/>
          </p:cNvPicPr>
          <p:nvPr/>
        </p:nvPicPr>
        <p:blipFill>
          <a:blip r:embed="rId4"/>
          <a:stretch>
            <a:fillRect/>
          </a:stretch>
        </p:blipFill>
        <p:spPr>
          <a:xfrm>
            <a:off x="7069375" y="3114438"/>
            <a:ext cx="1962010" cy="582917"/>
          </a:xfrm>
          <a:prstGeom prst="rect">
            <a:avLst/>
          </a:prstGeom>
        </p:spPr>
      </p:pic>
      <p:sp>
        <p:nvSpPr>
          <p:cNvPr id="6" name="Rectangle 5"/>
          <p:cNvSpPr/>
          <p:nvPr/>
        </p:nvSpPr>
        <p:spPr>
          <a:xfrm>
            <a:off x="9472208" y="5762626"/>
            <a:ext cx="1872179" cy="369332"/>
          </a:xfrm>
          <a:prstGeom prst="rect">
            <a:avLst/>
          </a:prstGeom>
        </p:spPr>
        <p:txBody>
          <a:bodyPr wrap="none">
            <a:spAutoFit/>
          </a:bodyPr>
          <a:lstStyle/>
          <a:p>
            <a:r>
              <a:rPr lang="en-US" b="1" dirty="0">
                <a:solidFill>
                  <a:srgbClr val="FF0000"/>
                </a:solidFill>
              </a:rPr>
              <a:t>Weight is useless</a:t>
            </a:r>
          </a:p>
        </p:txBody>
      </p:sp>
    </p:spTree>
    <p:extLst>
      <p:ext uri="{BB962C8B-B14F-4D97-AF65-F5344CB8AC3E}">
        <p14:creationId xmlns:p14="http://schemas.microsoft.com/office/powerpoint/2010/main" val="2537511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feature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0435" y="2216313"/>
            <a:ext cx="10236564" cy="4492714"/>
          </a:xfrm>
          <a:prstGeom prst="rect">
            <a:avLst/>
          </a:prstGeom>
        </p:spPr>
      </p:pic>
    </p:spTree>
    <p:extLst>
      <p:ext uri="{BB962C8B-B14F-4D97-AF65-F5344CB8AC3E}">
        <p14:creationId xmlns:p14="http://schemas.microsoft.com/office/powerpoint/2010/main" val="2503873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3211" y="1637954"/>
            <a:ext cx="8688012" cy="4953691"/>
          </a:xfrm>
          <a:prstGeom prst="rect">
            <a:avLst/>
          </a:prstGeom>
        </p:spPr>
      </p:pic>
    </p:spTree>
    <p:extLst>
      <p:ext uri="{BB962C8B-B14F-4D97-AF65-F5344CB8AC3E}">
        <p14:creationId xmlns:p14="http://schemas.microsoft.com/office/powerpoint/2010/main" val="3230610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5739" y="2011680"/>
            <a:ext cx="7929121" cy="4487847"/>
          </a:xfrm>
          <a:prstGeom prst="rect">
            <a:avLst/>
          </a:prstGeom>
        </p:spPr>
      </p:pic>
    </p:spTree>
    <p:extLst>
      <p:ext uri="{BB962C8B-B14F-4D97-AF65-F5344CB8AC3E}">
        <p14:creationId xmlns:p14="http://schemas.microsoft.com/office/powerpoint/2010/main" val="1953225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316" y="1792936"/>
            <a:ext cx="8611802" cy="4867954"/>
          </a:xfrm>
          <a:prstGeom prst="rect">
            <a:avLst/>
          </a:prstGeom>
        </p:spPr>
      </p:pic>
    </p:spTree>
    <p:extLst>
      <p:ext uri="{BB962C8B-B14F-4D97-AF65-F5344CB8AC3E}">
        <p14:creationId xmlns:p14="http://schemas.microsoft.com/office/powerpoint/2010/main" val="4184431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0139" y="2445854"/>
            <a:ext cx="8009639" cy="3337892"/>
          </a:xfrm>
          <a:prstGeom prst="rect">
            <a:avLst/>
          </a:prstGeom>
        </p:spPr>
      </p:pic>
    </p:spTree>
    <p:extLst>
      <p:ext uri="{BB962C8B-B14F-4D97-AF65-F5344CB8AC3E}">
        <p14:creationId xmlns:p14="http://schemas.microsoft.com/office/powerpoint/2010/main" val="3904031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9240" y="1637954"/>
            <a:ext cx="10831437" cy="4953691"/>
          </a:xfrm>
          <a:prstGeom prst="rect">
            <a:avLst/>
          </a:prstGeom>
        </p:spPr>
      </p:pic>
    </p:spTree>
    <p:extLst>
      <p:ext uri="{BB962C8B-B14F-4D97-AF65-F5344CB8AC3E}">
        <p14:creationId xmlns:p14="http://schemas.microsoft.com/office/powerpoint/2010/main" val="970202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39961" y="2246753"/>
            <a:ext cx="8509996" cy="3736095"/>
          </a:xfrm>
          <a:prstGeom prst="rect">
            <a:avLst/>
          </a:prstGeom>
        </p:spPr>
      </p:pic>
    </p:spTree>
    <p:extLst>
      <p:ext uri="{BB962C8B-B14F-4D97-AF65-F5344CB8AC3E}">
        <p14:creationId xmlns:p14="http://schemas.microsoft.com/office/powerpoint/2010/main" val="1927710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8661" y="2011680"/>
            <a:ext cx="11612596" cy="4848902"/>
          </a:xfrm>
          <a:prstGeom prst="rect">
            <a:avLst/>
          </a:prstGeom>
        </p:spPr>
      </p:pic>
    </p:spTree>
    <p:extLst>
      <p:ext uri="{BB962C8B-B14F-4D97-AF65-F5344CB8AC3E}">
        <p14:creationId xmlns:p14="http://schemas.microsoft.com/office/powerpoint/2010/main" val="3147057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machine learning</a:t>
            </a:r>
            <a:endParaRPr lang="en-US" dirty="0"/>
          </a:p>
        </p:txBody>
      </p:sp>
      <p:sp>
        <p:nvSpPr>
          <p:cNvPr id="3" name="Content Placeholder 2"/>
          <p:cNvSpPr>
            <a:spLocks noGrp="1"/>
          </p:cNvSpPr>
          <p:nvPr>
            <p:ph idx="1"/>
          </p:nvPr>
        </p:nvSpPr>
        <p:spPr/>
        <p:txBody>
          <a:bodyPr/>
          <a:lstStyle/>
          <a:p>
            <a:r>
              <a:rPr lang="en-US" dirty="0" smtClean="0"/>
              <a:t>Know </a:t>
            </a:r>
            <a:r>
              <a:rPr lang="en-US" dirty="0" err="1" smtClean="0"/>
              <a:t>ur</a:t>
            </a:r>
            <a:r>
              <a:rPr lang="en-US" dirty="0" smtClean="0"/>
              <a:t> score(</a:t>
            </a:r>
            <a:r>
              <a:rPr lang="en-US" dirty="0" err="1" smtClean="0"/>
              <a:t>eg</a:t>
            </a:r>
            <a:r>
              <a:rPr lang="en-US" dirty="0" smtClean="0"/>
              <a:t>. RMSE)</a:t>
            </a:r>
          </a:p>
          <a:p>
            <a:r>
              <a:rPr lang="en-US" dirty="0" smtClean="0"/>
              <a:t>Play with parameters(intercept and slope) to minimize </a:t>
            </a:r>
            <a:r>
              <a:rPr lang="en-US" dirty="0" err="1" smtClean="0"/>
              <a:t>ur</a:t>
            </a:r>
            <a:r>
              <a:rPr lang="en-US" dirty="0" smtClean="0"/>
              <a:t> error </a:t>
            </a:r>
            <a:endParaRPr lang="en-US" dirty="0"/>
          </a:p>
        </p:txBody>
      </p:sp>
    </p:spTree>
    <p:extLst>
      <p:ext uri="{BB962C8B-B14F-4D97-AF65-F5344CB8AC3E}">
        <p14:creationId xmlns:p14="http://schemas.microsoft.com/office/powerpoint/2010/main" val="4107817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projects</a:t>
            </a:r>
            <a:endParaRPr lang="en-US" dirty="0"/>
          </a:p>
        </p:txBody>
      </p:sp>
      <p:sp>
        <p:nvSpPr>
          <p:cNvPr id="5" name="Content Placeholder 4"/>
          <p:cNvSpPr>
            <a:spLocks noGrp="1"/>
          </p:cNvSpPr>
          <p:nvPr>
            <p:ph idx="1"/>
          </p:nvPr>
        </p:nvSpPr>
        <p:spPr/>
        <p:txBody>
          <a:bodyPr>
            <a:normAutofit fontScale="55000" lnSpcReduction="20000"/>
          </a:bodyPr>
          <a:lstStyle/>
          <a:p>
            <a:r>
              <a:rPr lang="en-US" b="1" dirty="0"/>
              <a:t>Which Debts Are Worth the Bank's </a:t>
            </a:r>
            <a:r>
              <a:rPr lang="en-US" b="1" dirty="0" smtClean="0"/>
              <a:t>Effort?  (</a:t>
            </a:r>
            <a:r>
              <a:rPr lang="en-US" b="1" dirty="0" err="1" smtClean="0"/>
              <a:t>kruskal</a:t>
            </a:r>
            <a:r>
              <a:rPr lang="en-US" b="1" dirty="0" smtClean="0"/>
              <a:t> </a:t>
            </a:r>
            <a:r>
              <a:rPr lang="en-US" b="1" dirty="0" err="1" smtClean="0"/>
              <a:t>wallis</a:t>
            </a:r>
            <a:r>
              <a:rPr lang="en-US" b="1" dirty="0" smtClean="0"/>
              <a:t>/</a:t>
            </a:r>
            <a:r>
              <a:rPr lang="en-US" b="1" dirty="0" err="1" smtClean="0"/>
              <a:t>chisq</a:t>
            </a:r>
            <a:r>
              <a:rPr lang="en-US" b="1" dirty="0" smtClean="0"/>
              <a:t>/linear regression)  most of it are tests. In the last, there is regression. Search for a better option</a:t>
            </a:r>
          </a:p>
          <a:p>
            <a:r>
              <a:rPr lang="en-US" dirty="0" smtClean="0">
                <a:hlinkClick r:id="rId2"/>
              </a:rPr>
              <a:t>https</a:t>
            </a:r>
            <a:r>
              <a:rPr lang="en-US" dirty="0">
                <a:hlinkClick r:id="rId2"/>
              </a:rPr>
              <a:t>://</a:t>
            </a:r>
            <a:r>
              <a:rPr lang="en-US" dirty="0" smtClean="0">
                <a:hlinkClick r:id="rId2"/>
              </a:rPr>
              <a:t>projects.datacamp.com/projects/504</a:t>
            </a:r>
            <a:r>
              <a:rPr lang="en-US" dirty="0" smtClean="0"/>
              <a:t> </a:t>
            </a:r>
          </a:p>
          <a:p>
            <a:endParaRPr lang="en-US" dirty="0"/>
          </a:p>
          <a:p>
            <a:r>
              <a:rPr lang="en-US" b="1" dirty="0"/>
              <a:t>Disney Movies and Box Office </a:t>
            </a:r>
            <a:r>
              <a:rPr lang="en-US" b="1" dirty="0" smtClean="0"/>
              <a:t>Success (regression (ML) and bootstrap) </a:t>
            </a:r>
          </a:p>
          <a:p>
            <a:r>
              <a:rPr lang="en-US" b="1" dirty="0" smtClean="0"/>
              <a:t>Looks great    - simple linear regression. Bootstrapping in rather awkward way.   Make second choice </a:t>
            </a:r>
            <a:endParaRPr lang="en-US" b="1" dirty="0"/>
          </a:p>
          <a:p>
            <a:r>
              <a:rPr lang="en-US" dirty="0">
                <a:hlinkClick r:id="rId3"/>
              </a:rPr>
              <a:t>https://</a:t>
            </a:r>
            <a:r>
              <a:rPr lang="en-US" dirty="0" smtClean="0">
                <a:hlinkClick r:id="rId3"/>
              </a:rPr>
              <a:t>learn.datacamp.com/projects/740</a:t>
            </a:r>
            <a:r>
              <a:rPr lang="en-US" dirty="0" smtClean="0"/>
              <a:t> </a:t>
            </a:r>
          </a:p>
          <a:p>
            <a:endParaRPr lang="en-US" dirty="0"/>
          </a:p>
          <a:p>
            <a:r>
              <a:rPr lang="en-US" b="1" dirty="0"/>
              <a:t>Predicting Credit Card Approvals</a:t>
            </a:r>
          </a:p>
          <a:p>
            <a:r>
              <a:rPr lang="en-US" dirty="0">
                <a:hlinkClick r:id="rId4"/>
              </a:rPr>
              <a:t>https://</a:t>
            </a:r>
            <a:r>
              <a:rPr lang="en-US" dirty="0" smtClean="0">
                <a:hlinkClick r:id="rId4"/>
              </a:rPr>
              <a:t>learn.datacamp.com/projects/558</a:t>
            </a:r>
            <a:r>
              <a:rPr lang="en-US" dirty="0" smtClean="0"/>
              <a:t>     logistic regression – splitting – missing values – preprocessing </a:t>
            </a:r>
          </a:p>
          <a:p>
            <a:r>
              <a:rPr lang="en-US" dirty="0" smtClean="0"/>
              <a:t>Very good, first option- however, it has </a:t>
            </a:r>
            <a:r>
              <a:rPr lang="en-US" dirty="0" err="1" smtClean="0"/>
              <a:t>gridsearch</a:t>
            </a:r>
            <a:r>
              <a:rPr lang="en-US" dirty="0" smtClean="0"/>
              <a:t> cv and a bit of </a:t>
            </a:r>
            <a:r>
              <a:rPr lang="en-US" dirty="0" err="1" smtClean="0"/>
              <a:t>hyperparameters</a:t>
            </a:r>
            <a:endParaRPr lang="en-US" dirty="0" smtClean="0"/>
          </a:p>
          <a:p>
            <a:endParaRPr lang="en-US" dirty="0"/>
          </a:p>
          <a:p>
            <a:r>
              <a:rPr lang="en-US" b="1" dirty="0"/>
              <a:t>Give Life: Predict Blood </a:t>
            </a:r>
            <a:r>
              <a:rPr lang="en-US" b="1" dirty="0" smtClean="0"/>
              <a:t>Donations   [advanced .. Has TPOT for ML) </a:t>
            </a:r>
            <a:endParaRPr lang="en-US" b="1" dirty="0"/>
          </a:p>
          <a:p>
            <a:r>
              <a:rPr lang="en-US" dirty="0">
                <a:hlinkClick r:id="rId5"/>
              </a:rPr>
              <a:t>https://</a:t>
            </a:r>
            <a:r>
              <a:rPr lang="en-US" dirty="0" smtClean="0">
                <a:hlinkClick r:id="rId5"/>
              </a:rPr>
              <a:t>projects.datacamp.com/projects/646</a:t>
            </a:r>
            <a:r>
              <a:rPr lang="en-US" dirty="0" smtClean="0"/>
              <a:t> </a:t>
            </a:r>
            <a:endParaRPr lang="en-US" dirty="0"/>
          </a:p>
        </p:txBody>
      </p:sp>
    </p:spTree>
    <p:extLst>
      <p:ext uri="{BB962C8B-B14F-4D97-AF65-F5344CB8AC3E}">
        <p14:creationId xmlns:p14="http://schemas.microsoft.com/office/powerpoint/2010/main" val="36987925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19419" y="1863739"/>
            <a:ext cx="7951078" cy="4053618"/>
          </a:xfrm>
          <a:prstGeom prst="rect">
            <a:avLst/>
          </a:prstGeom>
        </p:spPr>
      </p:pic>
    </p:spTree>
    <p:extLst>
      <p:ext uri="{BB962C8B-B14F-4D97-AF65-F5344CB8AC3E}">
        <p14:creationId xmlns:p14="http://schemas.microsoft.com/office/powerpoint/2010/main" val="17908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much</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9998" y="2001670"/>
            <a:ext cx="7624565" cy="3720598"/>
          </a:xfrm>
          <a:prstGeom prst="rect">
            <a:avLst/>
          </a:prstGeom>
        </p:spPr>
      </p:pic>
    </p:spTree>
    <p:extLst>
      <p:ext uri="{BB962C8B-B14F-4D97-AF65-F5344CB8AC3E}">
        <p14:creationId xmlns:p14="http://schemas.microsoft.com/office/powerpoint/2010/main" val="2151696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6151" y="1756381"/>
            <a:ext cx="8037616" cy="4337307"/>
          </a:xfrm>
          <a:prstGeom prst="rect">
            <a:avLst/>
          </a:prstGeom>
        </p:spPr>
      </p:pic>
    </p:spTree>
    <p:extLst>
      <p:ext uri="{BB962C8B-B14F-4D97-AF65-F5344CB8AC3E}">
        <p14:creationId xmlns:p14="http://schemas.microsoft.com/office/powerpoint/2010/main" val="1501931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603" y="2011680"/>
            <a:ext cx="9006712" cy="3763294"/>
          </a:xfrm>
          <a:prstGeom prst="rect">
            <a:avLst/>
          </a:prstGeom>
        </p:spPr>
      </p:pic>
    </p:spTree>
    <p:extLst>
      <p:ext uri="{BB962C8B-B14F-4D97-AF65-F5344CB8AC3E}">
        <p14:creationId xmlns:p14="http://schemas.microsoft.com/office/powerpoint/2010/main" val="55212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WAS A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68388" y="2168022"/>
            <a:ext cx="8653142" cy="3893556"/>
          </a:xfrm>
          <a:prstGeom prst="rect">
            <a:avLst/>
          </a:prstGeom>
        </p:spPr>
      </p:pic>
      <p:sp>
        <p:nvSpPr>
          <p:cNvPr id="6" name="Rectangle 5"/>
          <p:cNvSpPr/>
          <p:nvPr/>
        </p:nvSpPr>
        <p:spPr>
          <a:xfrm>
            <a:off x="9499091" y="6217920"/>
            <a:ext cx="1487908" cy="461665"/>
          </a:xfrm>
          <a:prstGeom prst="rect">
            <a:avLst/>
          </a:prstGeom>
        </p:spPr>
        <p:txBody>
          <a:bodyPr wrap="none">
            <a:spAutoFit/>
          </a:bodyPr>
          <a:lstStyle/>
          <a:p>
            <a:r>
              <a:rPr lang="en-US" sz="2400" dirty="0" smtClean="0">
                <a:solidFill>
                  <a:srgbClr val="FF0000"/>
                </a:solidFill>
              </a:rPr>
              <a:t>Statistics?</a:t>
            </a:r>
            <a:endParaRPr lang="en-US" sz="2400" dirty="0">
              <a:solidFill>
                <a:srgbClr val="FF0000"/>
              </a:solidFill>
            </a:endParaRPr>
          </a:p>
        </p:txBody>
      </p:sp>
    </p:spTree>
    <p:extLst>
      <p:ext uri="{BB962C8B-B14F-4D97-AF65-F5344CB8AC3E}">
        <p14:creationId xmlns:p14="http://schemas.microsoft.com/office/powerpoint/2010/main" val="477262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A PLANE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3951" y="1792936"/>
            <a:ext cx="11222016" cy="4944165"/>
          </a:xfrm>
          <a:prstGeom prst="rect">
            <a:avLst/>
          </a:prstGeom>
        </p:spPr>
      </p:pic>
    </p:spTree>
    <p:extLst>
      <p:ext uri="{BB962C8B-B14F-4D97-AF65-F5344CB8AC3E}">
        <p14:creationId xmlns:p14="http://schemas.microsoft.com/office/powerpoint/2010/main" val="3078225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92891" y="2112248"/>
            <a:ext cx="7768894" cy="4105672"/>
          </a:xfrm>
          <a:prstGeom prst="rect">
            <a:avLst/>
          </a:prstGeom>
        </p:spPr>
      </p:pic>
    </p:spTree>
    <p:extLst>
      <p:ext uri="{BB962C8B-B14F-4D97-AF65-F5344CB8AC3E}">
        <p14:creationId xmlns:p14="http://schemas.microsoft.com/office/powerpoint/2010/main" val="4057658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IMPROVEMENT?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469822" y="2474667"/>
            <a:ext cx="8574413" cy="3743253"/>
          </a:xfrm>
          <a:prstGeom prst="rect">
            <a:avLst/>
          </a:prstGeom>
        </p:spPr>
      </p:pic>
    </p:spTree>
    <p:extLst>
      <p:ext uri="{BB962C8B-B14F-4D97-AF65-F5344CB8AC3E}">
        <p14:creationId xmlns:p14="http://schemas.microsoft.com/office/powerpoint/2010/main" val="1474282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3014" y="1919854"/>
            <a:ext cx="7105219" cy="4008073"/>
          </a:xfrm>
          <a:prstGeom prst="rect">
            <a:avLst/>
          </a:prstGeom>
        </p:spPr>
      </p:pic>
    </p:spTree>
    <p:extLst>
      <p:ext uri="{BB962C8B-B14F-4D97-AF65-F5344CB8AC3E}">
        <p14:creationId xmlns:p14="http://schemas.microsoft.com/office/powerpoint/2010/main" val="2514400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pillar!</a:t>
            </a:r>
            <a:endParaRPr lang="en-US" dirty="0"/>
          </a:p>
        </p:txBody>
      </p:sp>
      <p:sp>
        <p:nvSpPr>
          <p:cNvPr id="3" name="Content Placeholder 2"/>
          <p:cNvSpPr>
            <a:spLocks noGrp="1"/>
          </p:cNvSpPr>
          <p:nvPr>
            <p:ph idx="1"/>
          </p:nvPr>
        </p:nvSpPr>
        <p:spPr/>
        <p:txBody>
          <a:bodyPr/>
          <a:lstStyle/>
          <a:p>
            <a:pPr marL="0" indent="0">
              <a:buNone/>
            </a:pPr>
            <a:r>
              <a:rPr lang="en-US" dirty="0" smtClean="0"/>
              <a:t>Does it take a long time to try it? </a:t>
            </a:r>
          </a:p>
          <a:p>
            <a:endParaRPr lang="en-US" dirty="0"/>
          </a:p>
          <a:p>
            <a:pPr marL="0" indent="0">
              <a:buNone/>
            </a:pPr>
            <a:r>
              <a:rPr lang="en-US" dirty="0" smtClean="0"/>
              <a:t>If No, then do it. Even if it’s not very justified</a:t>
            </a:r>
            <a:endParaRPr lang="en-US" dirty="0"/>
          </a:p>
        </p:txBody>
      </p:sp>
    </p:spTree>
    <p:extLst>
      <p:ext uri="{BB962C8B-B14F-4D97-AF65-F5344CB8AC3E}">
        <p14:creationId xmlns:p14="http://schemas.microsoft.com/office/powerpoint/2010/main" val="317424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smtClean="0"/>
              <a:t>Multiple linear regression </a:t>
            </a:r>
          </a:p>
          <a:p>
            <a:r>
              <a:rPr lang="en-US" dirty="0" smtClean="0"/>
              <a:t>Logistic regression </a:t>
            </a:r>
          </a:p>
          <a:p>
            <a:r>
              <a:rPr lang="en-US" smtClean="0"/>
              <a:t>Machine learning</a:t>
            </a:r>
            <a:endParaRPr lang="en-US" dirty="0" smtClean="0"/>
          </a:p>
          <a:p>
            <a:r>
              <a:rPr lang="en-US" dirty="0" smtClean="0"/>
              <a:t>Project</a:t>
            </a:r>
          </a:p>
          <a:p>
            <a:endParaRPr lang="en-US" dirty="0"/>
          </a:p>
        </p:txBody>
      </p:sp>
    </p:spTree>
    <p:extLst>
      <p:ext uri="{BB962C8B-B14F-4D97-AF65-F5344CB8AC3E}">
        <p14:creationId xmlns:p14="http://schemas.microsoft.com/office/powerpoint/2010/main" val="17264795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55478" y="1792936"/>
            <a:ext cx="10478962" cy="4505954"/>
          </a:xfrm>
          <a:prstGeom prst="rect">
            <a:avLst/>
          </a:prstGeom>
        </p:spPr>
      </p:pic>
    </p:spTree>
    <p:extLst>
      <p:ext uri="{BB962C8B-B14F-4D97-AF65-F5344CB8AC3E}">
        <p14:creationId xmlns:p14="http://schemas.microsoft.com/office/powerpoint/2010/main" val="2387690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guesses?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712039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 nutrition rule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3724597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74398" y="2150828"/>
            <a:ext cx="8809886" cy="4440372"/>
          </a:xfrm>
          <a:prstGeom prst="rect">
            <a:avLst/>
          </a:prstGeom>
        </p:spPr>
      </p:pic>
    </p:spTree>
    <p:extLst>
      <p:ext uri="{BB962C8B-B14F-4D97-AF65-F5344CB8AC3E}">
        <p14:creationId xmlns:p14="http://schemas.microsoft.com/office/powerpoint/2010/main" val="3287034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35207" y="2912284"/>
            <a:ext cx="6649378" cy="3305636"/>
          </a:xfrm>
          <a:prstGeom prst="rect">
            <a:avLst/>
          </a:prstGeom>
        </p:spPr>
      </p:pic>
    </p:spTree>
    <p:extLst>
      <p:ext uri="{BB962C8B-B14F-4D97-AF65-F5344CB8AC3E}">
        <p14:creationId xmlns:p14="http://schemas.microsoft.com/office/powerpoint/2010/main" val="20573684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4545" y="2223857"/>
            <a:ext cx="10660829" cy="4243546"/>
          </a:xfrm>
          <a:prstGeom prst="rect">
            <a:avLst/>
          </a:prstGeom>
        </p:spPr>
      </p:pic>
      <p:sp>
        <p:nvSpPr>
          <p:cNvPr id="5" name="Rectangle 4"/>
          <p:cNvSpPr/>
          <p:nvPr/>
        </p:nvSpPr>
        <p:spPr>
          <a:xfrm>
            <a:off x="3312606" y="2469083"/>
            <a:ext cx="1800173" cy="369332"/>
          </a:xfrm>
          <a:prstGeom prst="rect">
            <a:avLst/>
          </a:prstGeom>
        </p:spPr>
        <p:txBody>
          <a:bodyPr wrap="none">
            <a:spAutoFit/>
          </a:bodyPr>
          <a:lstStyle/>
          <a:p>
            <a:r>
              <a:rPr lang="en-US" b="1" dirty="0">
                <a:solidFill>
                  <a:schemeClr val="bg1"/>
                </a:solidFill>
              </a:rPr>
              <a:t>What’s this 143?</a:t>
            </a:r>
          </a:p>
        </p:txBody>
      </p:sp>
    </p:spTree>
    <p:extLst>
      <p:ext uri="{BB962C8B-B14F-4D97-AF65-F5344CB8AC3E}">
        <p14:creationId xmlns:p14="http://schemas.microsoft.com/office/powerpoint/2010/main" val="3062967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3977" y="2388336"/>
            <a:ext cx="11021963" cy="3829584"/>
          </a:xfrm>
          <a:prstGeom prst="rect">
            <a:avLst/>
          </a:prstGeom>
        </p:spPr>
      </p:pic>
    </p:spTree>
    <p:extLst>
      <p:ext uri="{BB962C8B-B14F-4D97-AF65-F5344CB8AC3E}">
        <p14:creationId xmlns:p14="http://schemas.microsoft.com/office/powerpoint/2010/main" val="3853745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50979" y="2206974"/>
            <a:ext cx="8487960" cy="4229690"/>
          </a:xfrm>
          <a:prstGeom prst="rect">
            <a:avLst/>
          </a:prstGeom>
        </p:spPr>
      </p:pic>
    </p:spTree>
    <p:extLst>
      <p:ext uri="{BB962C8B-B14F-4D97-AF65-F5344CB8AC3E}">
        <p14:creationId xmlns:p14="http://schemas.microsoft.com/office/powerpoint/2010/main" val="2079308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4425" y="2011680"/>
            <a:ext cx="9227155" cy="4589959"/>
          </a:xfrm>
          <a:prstGeom prst="rect">
            <a:avLst/>
          </a:prstGeom>
        </p:spPr>
      </p:pic>
    </p:spTree>
    <p:extLst>
      <p:ext uri="{BB962C8B-B14F-4D97-AF65-F5344CB8AC3E}">
        <p14:creationId xmlns:p14="http://schemas.microsoft.com/office/powerpoint/2010/main" val="2292641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46110" y="2011680"/>
            <a:ext cx="9297698" cy="4267796"/>
          </a:xfrm>
          <a:prstGeom prst="rect">
            <a:avLst/>
          </a:prstGeom>
        </p:spPr>
      </p:pic>
    </p:spTree>
    <p:extLst>
      <p:ext uri="{BB962C8B-B14F-4D97-AF65-F5344CB8AC3E}">
        <p14:creationId xmlns:p14="http://schemas.microsoft.com/office/powerpoint/2010/main" val="1991764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103" y="2616568"/>
            <a:ext cx="11275710" cy="2996464"/>
          </a:xfrm>
          <a:prstGeom prst="rect">
            <a:avLst/>
          </a:prstGeom>
        </p:spPr>
      </p:pic>
    </p:spTree>
    <p:extLst>
      <p:ext uri="{BB962C8B-B14F-4D97-AF65-F5344CB8AC3E}">
        <p14:creationId xmlns:p14="http://schemas.microsoft.com/office/powerpoint/2010/main" val="28311711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46348" y="3047851"/>
            <a:ext cx="7497221" cy="2133898"/>
          </a:xfrm>
          <a:prstGeom prst="rect">
            <a:avLst/>
          </a:prstGeom>
        </p:spPr>
      </p:pic>
    </p:spTree>
    <p:extLst>
      <p:ext uri="{BB962C8B-B14F-4D97-AF65-F5344CB8AC3E}">
        <p14:creationId xmlns:p14="http://schemas.microsoft.com/office/powerpoint/2010/main" val="13395387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 test - validate …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532112" y="2119034"/>
            <a:ext cx="7125694" cy="3991532"/>
          </a:xfrm>
          <a:prstGeom prst="rect">
            <a:avLst/>
          </a:prstGeom>
        </p:spPr>
      </p:pic>
    </p:spTree>
    <p:extLst>
      <p:ext uri="{BB962C8B-B14F-4D97-AF65-F5344CB8AC3E}">
        <p14:creationId xmlns:p14="http://schemas.microsoft.com/office/powerpoint/2010/main" val="38133641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he got..</a:t>
            </a:r>
            <a:endParaRPr lang="en-US" dirty="0"/>
          </a:p>
        </p:txBody>
      </p:sp>
      <p:sp>
        <p:nvSpPr>
          <p:cNvPr id="3" name="Content Placeholder 2"/>
          <p:cNvSpPr>
            <a:spLocks noGrp="1"/>
          </p:cNvSpPr>
          <p:nvPr>
            <p:ph idx="1"/>
          </p:nvPr>
        </p:nvSpPr>
        <p:spPr/>
        <p:txBody>
          <a:bodyPr/>
          <a:lstStyle/>
          <a:p>
            <a:r>
              <a:rPr lang="en-US" dirty="0" smtClean="0"/>
              <a:t>No more examples [data points]</a:t>
            </a:r>
          </a:p>
          <a:p>
            <a:r>
              <a:rPr lang="en-US" dirty="0" smtClean="0"/>
              <a:t>No explicit rules</a:t>
            </a:r>
            <a:endParaRPr lang="en-US" dirty="0"/>
          </a:p>
        </p:txBody>
      </p:sp>
      <p:pic>
        <p:nvPicPr>
          <p:cNvPr id="4" name="Picture 3"/>
          <p:cNvPicPr>
            <a:picLocks noChangeAspect="1"/>
          </p:cNvPicPr>
          <p:nvPr/>
        </p:nvPicPr>
        <p:blipFill>
          <a:blip r:embed="rId3"/>
          <a:stretch>
            <a:fillRect/>
          </a:stretch>
        </p:blipFill>
        <p:spPr>
          <a:xfrm>
            <a:off x="5219945" y="3200400"/>
            <a:ext cx="5615885" cy="2505011"/>
          </a:xfrm>
          <a:prstGeom prst="rect">
            <a:avLst/>
          </a:prstGeom>
        </p:spPr>
      </p:pic>
    </p:spTree>
    <p:extLst>
      <p:ext uri="{BB962C8B-B14F-4D97-AF65-F5344CB8AC3E}">
        <p14:creationId xmlns:p14="http://schemas.microsoft.com/office/powerpoint/2010/main" val="3349071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78403" y="2078206"/>
            <a:ext cx="7049484" cy="1219370"/>
          </a:xfrm>
          <a:prstGeom prst="rect">
            <a:avLst/>
          </a:prstGeom>
        </p:spPr>
      </p:pic>
      <p:pic>
        <p:nvPicPr>
          <p:cNvPr id="6" name="Picture 5"/>
          <p:cNvPicPr>
            <a:picLocks noChangeAspect="1"/>
          </p:cNvPicPr>
          <p:nvPr/>
        </p:nvPicPr>
        <p:blipFill>
          <a:blip r:embed="rId4"/>
          <a:stretch>
            <a:fillRect/>
          </a:stretch>
        </p:blipFill>
        <p:spPr>
          <a:xfrm>
            <a:off x="5595630" y="3712909"/>
            <a:ext cx="5615885" cy="2505011"/>
          </a:xfrm>
          <a:prstGeom prst="rect">
            <a:avLst/>
          </a:prstGeom>
        </p:spPr>
      </p:pic>
    </p:spTree>
    <p:extLst>
      <p:ext uri="{BB962C8B-B14F-4D97-AF65-F5344CB8AC3E}">
        <p14:creationId xmlns:p14="http://schemas.microsoft.com/office/powerpoint/2010/main" val="3058287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 the pattern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49797" y="2662748"/>
            <a:ext cx="6290323" cy="2580288"/>
          </a:xfrm>
          <a:prstGeom prst="rect">
            <a:avLst/>
          </a:prstGeom>
        </p:spPr>
      </p:pic>
      <p:sp>
        <p:nvSpPr>
          <p:cNvPr id="5" name="Rectangle 4"/>
          <p:cNvSpPr/>
          <p:nvPr/>
        </p:nvSpPr>
        <p:spPr>
          <a:xfrm>
            <a:off x="1716729" y="5545812"/>
            <a:ext cx="1548822" cy="369332"/>
          </a:xfrm>
          <a:prstGeom prst="rect">
            <a:avLst/>
          </a:prstGeom>
        </p:spPr>
        <p:txBody>
          <a:bodyPr wrap="none">
            <a:spAutoFit/>
          </a:bodyPr>
          <a:lstStyle/>
          <a:p>
            <a:r>
              <a:rPr lang="en-US" b="1" dirty="0"/>
              <a:t>Fits perfectly!</a:t>
            </a:r>
          </a:p>
        </p:txBody>
      </p:sp>
      <p:sp>
        <p:nvSpPr>
          <p:cNvPr id="6" name="Rectangle 5"/>
          <p:cNvSpPr/>
          <p:nvPr/>
        </p:nvSpPr>
        <p:spPr>
          <a:xfrm>
            <a:off x="9022789" y="5709438"/>
            <a:ext cx="1439818" cy="369332"/>
          </a:xfrm>
          <a:prstGeom prst="rect">
            <a:avLst/>
          </a:prstGeom>
        </p:spPr>
        <p:txBody>
          <a:bodyPr wrap="none">
            <a:spAutoFit/>
          </a:bodyPr>
          <a:lstStyle/>
          <a:p>
            <a:r>
              <a:rPr lang="en-US" b="1" dirty="0">
                <a:solidFill>
                  <a:srgbClr val="FF0000"/>
                </a:solidFill>
              </a:rPr>
              <a:t>Go to exam?</a:t>
            </a:r>
          </a:p>
        </p:txBody>
      </p:sp>
    </p:spTree>
    <p:extLst>
      <p:ext uri="{BB962C8B-B14F-4D97-AF65-F5344CB8AC3E}">
        <p14:creationId xmlns:p14="http://schemas.microsoft.com/office/powerpoint/2010/main" val="3819702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another 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177176" y="2141228"/>
            <a:ext cx="3835564" cy="3947142"/>
          </a:xfrm>
          <a:prstGeom prst="rect">
            <a:avLst/>
          </a:prstGeom>
        </p:spPr>
      </p:pic>
    </p:spTree>
    <p:extLst>
      <p:ext uri="{BB962C8B-B14F-4D97-AF65-F5344CB8AC3E}">
        <p14:creationId xmlns:p14="http://schemas.microsoft.com/office/powerpoint/2010/main" val="3243661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 before exam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32482" y="2753011"/>
            <a:ext cx="4324954" cy="1829055"/>
          </a:xfrm>
          <a:prstGeom prst="rect">
            <a:avLst/>
          </a:prstGeom>
        </p:spPr>
      </p:pic>
    </p:spTree>
    <p:extLst>
      <p:ext uri="{BB962C8B-B14F-4D97-AF65-F5344CB8AC3E}">
        <p14:creationId xmlns:p14="http://schemas.microsoft.com/office/powerpoint/2010/main" val="1047166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Tries his model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94159" y="2371482"/>
            <a:ext cx="4286848" cy="1743318"/>
          </a:xfrm>
          <a:prstGeom prst="rect">
            <a:avLst/>
          </a:prstGeom>
        </p:spPr>
      </p:pic>
      <p:pic>
        <p:nvPicPr>
          <p:cNvPr id="5" name="Picture 4"/>
          <p:cNvPicPr>
            <a:picLocks noChangeAspect="1"/>
          </p:cNvPicPr>
          <p:nvPr/>
        </p:nvPicPr>
        <p:blipFill>
          <a:blip r:embed="rId3"/>
          <a:stretch>
            <a:fillRect/>
          </a:stretch>
        </p:blipFill>
        <p:spPr>
          <a:xfrm>
            <a:off x="3651290" y="4560339"/>
            <a:ext cx="4372585" cy="1657581"/>
          </a:xfrm>
          <a:prstGeom prst="rect">
            <a:avLst/>
          </a:prstGeom>
        </p:spPr>
      </p:pic>
    </p:spTree>
    <p:extLst>
      <p:ext uri="{BB962C8B-B14F-4D97-AF65-F5344CB8AC3E}">
        <p14:creationId xmlns:p14="http://schemas.microsoft.com/office/powerpoint/2010/main" val="3295831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now?</a:t>
            </a:r>
            <a:endParaRPr lang="en-US" dirty="0"/>
          </a:p>
        </p:txBody>
      </p:sp>
      <p:sp>
        <p:nvSpPr>
          <p:cNvPr id="3" name="Content Placeholder 2"/>
          <p:cNvSpPr>
            <a:spLocks noGrp="1"/>
          </p:cNvSpPr>
          <p:nvPr>
            <p:ph idx="1"/>
          </p:nvPr>
        </p:nvSpPr>
        <p:spPr/>
        <p:txBody>
          <a:bodyPr/>
          <a:lstStyle/>
          <a:p>
            <a:r>
              <a:rPr lang="en-US" dirty="0"/>
              <a:t>start over </a:t>
            </a:r>
          </a:p>
          <a:p>
            <a:r>
              <a:rPr lang="en-US" dirty="0" smtClean="0"/>
              <a:t>go </a:t>
            </a:r>
            <a:r>
              <a:rPr lang="en-US" dirty="0"/>
              <a:t>to the exam anyway.</a:t>
            </a:r>
          </a:p>
        </p:txBody>
      </p:sp>
      <p:pic>
        <p:nvPicPr>
          <p:cNvPr id="4" name="Picture 3"/>
          <p:cNvPicPr>
            <a:picLocks noChangeAspect="1"/>
          </p:cNvPicPr>
          <p:nvPr/>
        </p:nvPicPr>
        <p:blipFill>
          <a:blip r:embed="rId3"/>
          <a:stretch>
            <a:fillRect/>
          </a:stretch>
        </p:blipFill>
        <p:spPr>
          <a:xfrm>
            <a:off x="4692181" y="2011680"/>
            <a:ext cx="7499819" cy="4053020"/>
          </a:xfrm>
          <a:prstGeom prst="rect">
            <a:avLst/>
          </a:prstGeom>
        </p:spPr>
      </p:pic>
    </p:spTree>
    <p:extLst>
      <p:ext uri="{BB962C8B-B14F-4D97-AF65-F5344CB8AC3E}">
        <p14:creationId xmlns:p14="http://schemas.microsoft.com/office/powerpoint/2010/main" val="21620770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66203" y="2559882"/>
            <a:ext cx="5857512" cy="3109835"/>
          </a:xfrm>
          <a:prstGeom prst="rect">
            <a:avLst/>
          </a:prstGeom>
        </p:spPr>
      </p:pic>
    </p:spTree>
    <p:extLst>
      <p:ext uri="{BB962C8B-B14F-4D97-AF65-F5344CB8AC3E}">
        <p14:creationId xmlns:p14="http://schemas.microsoft.com/office/powerpoint/2010/main" val="135420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model?</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83845" y="1574358"/>
            <a:ext cx="12022228" cy="4424984"/>
          </a:xfrm>
          <a:prstGeom prst="rect">
            <a:avLst/>
          </a:prstGeom>
        </p:spPr>
      </p:pic>
      <p:sp>
        <p:nvSpPr>
          <p:cNvPr id="6" name="Rectangle 5"/>
          <p:cNvSpPr/>
          <p:nvPr/>
        </p:nvSpPr>
        <p:spPr>
          <a:xfrm>
            <a:off x="8977307" y="6436664"/>
            <a:ext cx="2815194" cy="369332"/>
          </a:xfrm>
          <a:prstGeom prst="rect">
            <a:avLst/>
          </a:prstGeom>
        </p:spPr>
        <p:txBody>
          <a:bodyPr wrap="none">
            <a:spAutoFit/>
          </a:bodyPr>
          <a:lstStyle/>
          <a:p>
            <a:r>
              <a:rPr lang="en-US" b="1" dirty="0">
                <a:solidFill>
                  <a:srgbClr val="FF0000"/>
                </a:solidFill>
              </a:rPr>
              <a:t>Risk dictates chemo cycles</a:t>
            </a:r>
          </a:p>
        </p:txBody>
      </p:sp>
    </p:spTree>
    <p:extLst>
      <p:ext uri="{BB962C8B-B14F-4D97-AF65-F5344CB8AC3E}">
        <p14:creationId xmlns:p14="http://schemas.microsoft.com/office/powerpoint/2010/main" val="25057551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46348" y="2674125"/>
            <a:ext cx="7497221" cy="3543795"/>
          </a:xfrm>
          <a:prstGeom prst="rect">
            <a:avLst/>
          </a:prstGeom>
        </p:spPr>
      </p:pic>
    </p:spTree>
    <p:extLst>
      <p:ext uri="{BB962C8B-B14F-4D97-AF65-F5344CB8AC3E}">
        <p14:creationId xmlns:p14="http://schemas.microsoft.com/office/powerpoint/2010/main" val="1793411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 phase in </a:t>
            </a:r>
            <a:r>
              <a:rPr lang="en-US" dirty="0" smtClean="0"/>
              <a:t>ML/AI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762" y="2731625"/>
            <a:ext cx="9002476" cy="1394751"/>
          </a:xfrm>
          <a:prstGeom prst="rect">
            <a:avLst/>
          </a:prstGeom>
        </p:spPr>
      </p:pic>
    </p:spTree>
    <p:extLst>
      <p:ext uri="{BB962C8B-B14F-4D97-AF65-F5344CB8AC3E}">
        <p14:creationId xmlns:p14="http://schemas.microsoft.com/office/powerpoint/2010/main" val="2132294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61427" y="2195244"/>
            <a:ext cx="5239481" cy="3839111"/>
          </a:xfrm>
          <a:prstGeom prst="rect">
            <a:avLst/>
          </a:prstGeom>
        </p:spPr>
      </p:pic>
      <p:sp>
        <p:nvSpPr>
          <p:cNvPr id="5" name="Rectangle 4"/>
          <p:cNvSpPr/>
          <p:nvPr/>
        </p:nvSpPr>
        <p:spPr>
          <a:xfrm>
            <a:off x="9349981" y="6033254"/>
            <a:ext cx="1548822" cy="369332"/>
          </a:xfrm>
          <a:prstGeom prst="rect">
            <a:avLst/>
          </a:prstGeom>
        </p:spPr>
        <p:txBody>
          <a:bodyPr wrap="none">
            <a:spAutoFit/>
          </a:bodyPr>
          <a:lstStyle/>
          <a:p>
            <a:r>
              <a:rPr lang="en-US" b="1" dirty="0"/>
              <a:t>Fits perfectly!</a:t>
            </a:r>
          </a:p>
        </p:txBody>
      </p:sp>
    </p:spTree>
    <p:extLst>
      <p:ext uri="{BB962C8B-B14F-4D97-AF65-F5344CB8AC3E}">
        <p14:creationId xmlns:p14="http://schemas.microsoft.com/office/powerpoint/2010/main" val="1237092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trust</a:t>
            </a:r>
            <a:endParaRPr lang="en-US" dirty="0"/>
          </a:p>
        </p:txBody>
      </p:sp>
      <p:sp>
        <p:nvSpPr>
          <p:cNvPr id="3" name="Content Placeholder 2"/>
          <p:cNvSpPr>
            <a:spLocks noGrp="1"/>
          </p:cNvSpPr>
          <p:nvPr>
            <p:ph idx="1"/>
          </p:nvPr>
        </p:nvSpPr>
        <p:spPr/>
        <p:txBody>
          <a:bodyPr/>
          <a:lstStyle/>
          <a:p>
            <a:r>
              <a:rPr lang="en-US" dirty="0" smtClean="0"/>
              <a:t>How well he performs on new tasks</a:t>
            </a:r>
            <a:endParaRPr lang="en-US" dirty="0"/>
          </a:p>
        </p:txBody>
      </p:sp>
      <p:pic>
        <p:nvPicPr>
          <p:cNvPr id="4" name="Picture 3"/>
          <p:cNvPicPr>
            <a:picLocks noChangeAspect="1"/>
          </p:cNvPicPr>
          <p:nvPr/>
        </p:nvPicPr>
        <p:blipFill>
          <a:blip r:embed="rId2"/>
          <a:stretch>
            <a:fillRect/>
          </a:stretch>
        </p:blipFill>
        <p:spPr>
          <a:xfrm>
            <a:off x="2694059" y="3826691"/>
            <a:ext cx="6801799" cy="1152686"/>
          </a:xfrm>
          <a:prstGeom prst="rect">
            <a:avLst/>
          </a:prstGeom>
        </p:spPr>
      </p:pic>
    </p:spTree>
    <p:extLst>
      <p:ext uri="{BB962C8B-B14F-4D97-AF65-F5344CB8AC3E}">
        <p14:creationId xmlns:p14="http://schemas.microsoft.com/office/powerpoint/2010/main" val="14807183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0691" y="3359139"/>
            <a:ext cx="7068536" cy="1133633"/>
          </a:xfrm>
          <a:prstGeom prst="rect">
            <a:avLst/>
          </a:prstGeom>
        </p:spPr>
      </p:pic>
    </p:spTree>
    <p:extLst>
      <p:ext uri="{BB962C8B-B14F-4D97-AF65-F5344CB8AC3E}">
        <p14:creationId xmlns:p14="http://schemas.microsoft.com/office/powerpoint/2010/main" val="2255114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Fails on testing?     Game over…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41744" y="2797606"/>
            <a:ext cx="6306430" cy="3639058"/>
          </a:xfrm>
          <a:prstGeom prst="rect">
            <a:avLst/>
          </a:prstGeom>
        </p:spPr>
      </p:pic>
    </p:spTree>
    <p:extLst>
      <p:ext uri="{BB962C8B-B14F-4D97-AF65-F5344CB8AC3E}">
        <p14:creationId xmlns:p14="http://schemas.microsoft.com/office/powerpoint/2010/main" val="10631444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32914" y="1947656"/>
            <a:ext cx="8926171" cy="2962688"/>
          </a:xfrm>
          <a:prstGeom prst="rect">
            <a:avLst/>
          </a:prstGeom>
        </p:spPr>
      </p:pic>
    </p:spTree>
    <p:extLst>
      <p:ext uri="{BB962C8B-B14F-4D97-AF65-F5344CB8AC3E}">
        <p14:creationId xmlns:p14="http://schemas.microsoft.com/office/powerpoint/2010/main" val="381250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6818" y="626192"/>
            <a:ext cx="6620799" cy="857370"/>
          </a:xfrm>
          <a:prstGeom prst="rect">
            <a:avLst/>
          </a:prstGeom>
        </p:spPr>
      </p:pic>
      <p:pic>
        <p:nvPicPr>
          <p:cNvPr id="3080" name="Picture 8" descr="Students who have great relationships with their teachers are healthier in  adulthood - Study Fi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594" y="2712388"/>
            <a:ext cx="4762500" cy="37977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017139" y="2713426"/>
            <a:ext cx="3796678" cy="3796678"/>
          </a:xfrm>
          <a:prstGeom prst="rect">
            <a:avLst/>
          </a:prstGeom>
        </p:spPr>
      </p:pic>
    </p:spTree>
    <p:extLst>
      <p:ext uri="{BB962C8B-B14F-4D97-AF65-F5344CB8AC3E}">
        <p14:creationId xmlns:p14="http://schemas.microsoft.com/office/powerpoint/2010/main" val="30866375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5" name="Rectangle 4"/>
          <p:cNvSpPr/>
          <p:nvPr/>
        </p:nvSpPr>
        <p:spPr>
          <a:xfrm>
            <a:off x="7074148" y="5570091"/>
            <a:ext cx="4126451" cy="369332"/>
          </a:xfrm>
          <a:prstGeom prst="rect">
            <a:avLst/>
          </a:prstGeom>
        </p:spPr>
        <p:txBody>
          <a:bodyPr wrap="none">
            <a:spAutoFit/>
          </a:bodyPr>
          <a:lstStyle/>
          <a:p>
            <a:r>
              <a:rPr lang="en-US" dirty="0">
                <a:solidFill>
                  <a:srgbClr val="FF0000"/>
                </a:solidFill>
              </a:rPr>
              <a:t>What about helping students to improve?</a:t>
            </a:r>
          </a:p>
        </p:txBody>
      </p:sp>
    </p:spTree>
    <p:extLst>
      <p:ext uri="{BB962C8B-B14F-4D97-AF65-F5344CB8AC3E}">
        <p14:creationId xmlns:p14="http://schemas.microsoft.com/office/powerpoint/2010/main" val="6361313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6" name="Rectangle 5"/>
          <p:cNvSpPr/>
          <p:nvPr/>
        </p:nvSpPr>
        <p:spPr>
          <a:xfrm>
            <a:off x="1590261" y="3468469"/>
            <a:ext cx="7540847" cy="646331"/>
          </a:xfrm>
          <a:prstGeom prst="rect">
            <a:avLst/>
          </a:prstGeom>
        </p:spPr>
        <p:txBody>
          <a:bodyPr wrap="none">
            <a:spAutoFit/>
          </a:bodyPr>
          <a:lstStyle/>
          <a:p>
            <a:r>
              <a:rPr lang="en-US" sz="3600" b="1" dirty="0"/>
              <a:t>Validation: helping students improve</a:t>
            </a:r>
          </a:p>
        </p:txBody>
      </p:sp>
    </p:spTree>
    <p:extLst>
      <p:ext uri="{BB962C8B-B14F-4D97-AF65-F5344CB8AC3E}">
        <p14:creationId xmlns:p14="http://schemas.microsoft.com/office/powerpoint/2010/main" val="428215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safe?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15" y="2567075"/>
            <a:ext cx="11760686" cy="3297012"/>
          </a:xfrm>
          <a:prstGeom prst="rect">
            <a:avLst/>
          </a:prstGeom>
        </p:spPr>
      </p:pic>
    </p:spTree>
    <p:extLst>
      <p:ext uri="{BB962C8B-B14F-4D97-AF65-F5344CB8AC3E}">
        <p14:creationId xmlns:p14="http://schemas.microsoft.com/office/powerpoint/2010/main" val="21294006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38074" y="3066999"/>
            <a:ext cx="5915851" cy="724001"/>
          </a:xfrm>
          <a:prstGeom prst="rect">
            <a:avLst/>
          </a:prstGeom>
        </p:spPr>
      </p:pic>
    </p:spTree>
    <p:extLst>
      <p:ext uri="{BB962C8B-B14F-4D97-AF65-F5344CB8AC3E}">
        <p14:creationId xmlns:p14="http://schemas.microsoft.com/office/powerpoint/2010/main" val="2223157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71152" y="2619262"/>
            <a:ext cx="7849695" cy="1619476"/>
          </a:xfrm>
          <a:prstGeom prst="rect">
            <a:avLst/>
          </a:prstGeom>
        </p:spPr>
      </p:pic>
    </p:spTree>
    <p:extLst>
      <p:ext uri="{BB962C8B-B14F-4D97-AF65-F5344CB8AC3E}">
        <p14:creationId xmlns:p14="http://schemas.microsoft.com/office/powerpoint/2010/main" val="8710200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 2</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learn.datacamp.com/projects/558</a:t>
            </a:r>
            <a:r>
              <a:rPr lang="en-US" dirty="0" smtClean="0"/>
              <a:t> </a:t>
            </a:r>
            <a:endParaRPr lang="en-US" dirty="0"/>
          </a:p>
        </p:txBody>
      </p:sp>
    </p:spTree>
    <p:extLst>
      <p:ext uri="{BB962C8B-B14F-4D97-AF65-F5344CB8AC3E}">
        <p14:creationId xmlns:p14="http://schemas.microsoft.com/office/powerpoint/2010/main" val="8202428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Smf</a:t>
            </a:r>
            <a:r>
              <a:rPr lang="en-US" dirty="0" smtClean="0"/>
              <a:t> </a:t>
            </a:r>
            <a:endParaRPr lang="en-US" dirty="0"/>
          </a:p>
        </p:txBody>
      </p:sp>
      <p:sp>
        <p:nvSpPr>
          <p:cNvPr id="3" name="Content Placeholder 2"/>
          <p:cNvSpPr>
            <a:spLocks noGrp="1"/>
          </p:cNvSpPr>
          <p:nvPr>
            <p:ph idx="1"/>
          </p:nvPr>
        </p:nvSpPr>
        <p:spPr/>
        <p:txBody>
          <a:bodyPr/>
          <a:lstStyle/>
          <a:p>
            <a:r>
              <a:rPr lang="en-US" dirty="0" smtClean="0"/>
              <a:t>Easy </a:t>
            </a:r>
            <a:r>
              <a:rPr lang="en-US" dirty="0" err="1" smtClean="0"/>
              <a:t>peasy</a:t>
            </a:r>
            <a:endParaRPr lang="en-US" dirty="0" smtClean="0"/>
          </a:p>
          <a:p>
            <a:endParaRPr lang="en-US" dirty="0"/>
          </a:p>
          <a:p>
            <a:r>
              <a:rPr lang="en-US" dirty="0" smtClean="0"/>
              <a:t>Reorder categories  </a:t>
            </a:r>
          </a:p>
          <a:p>
            <a:endParaRPr lang="en-US" dirty="0"/>
          </a:p>
          <a:p>
            <a:endParaRPr lang="en-US" dirty="0" smtClean="0"/>
          </a:p>
        </p:txBody>
      </p:sp>
    </p:spTree>
    <p:extLst>
      <p:ext uri="{BB962C8B-B14F-4D97-AF65-F5344CB8AC3E}">
        <p14:creationId xmlns:p14="http://schemas.microsoft.com/office/powerpoint/2010/main" val="98119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4595019" y="3538538"/>
            <a:ext cx="3000375" cy="1152525"/>
          </a:xfrm>
          <a:prstGeom prst="rect">
            <a:avLst/>
          </a:prstGeom>
        </p:spPr>
      </p:pic>
      <p:sp>
        <p:nvSpPr>
          <p:cNvPr id="4" name="Date Placeholder 3"/>
          <p:cNvSpPr>
            <a:spLocks noGrp="1"/>
          </p:cNvSpPr>
          <p:nvPr>
            <p:ph type="dt" sz="half" idx="10"/>
          </p:nvPr>
        </p:nvSpPr>
        <p:spPr/>
        <p:txBody>
          <a:bodyPr/>
          <a:lstStyle/>
          <a:p>
            <a:fld id="{B201DAFD-FF83-4EC5-AB7F-CC42240344F6}"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3" name="Slide Number Placeholder 2"/>
          <p:cNvSpPr>
            <a:spLocks noGrp="1"/>
          </p:cNvSpPr>
          <p:nvPr>
            <p:ph type="sldNum" sz="quarter" idx="12"/>
          </p:nvPr>
        </p:nvSpPr>
        <p:spPr/>
        <p:txBody>
          <a:bodyPr/>
          <a:lstStyle/>
          <a:p>
            <a:fld id="{88910C2D-E969-45E3-A3FF-4E417EA3124A}" type="slidenum">
              <a:rPr lang="en-US" smtClean="0"/>
              <a:t>94</a:t>
            </a:fld>
            <a:endParaRPr lang="en-US" dirty="0"/>
          </a:p>
        </p:txBody>
      </p:sp>
      <p:pic>
        <p:nvPicPr>
          <p:cNvPr id="5" name="Picture 4"/>
          <p:cNvPicPr>
            <a:picLocks noChangeAspect="1"/>
          </p:cNvPicPr>
          <p:nvPr/>
        </p:nvPicPr>
        <p:blipFill>
          <a:blip r:embed="rId3"/>
          <a:stretch>
            <a:fillRect/>
          </a:stretch>
        </p:blipFill>
        <p:spPr>
          <a:xfrm>
            <a:off x="3727144" y="2668252"/>
            <a:ext cx="5905500" cy="1371600"/>
          </a:xfrm>
          <a:prstGeom prst="rect">
            <a:avLst/>
          </a:prstGeom>
        </p:spPr>
      </p:pic>
    </p:spTree>
    <p:extLst>
      <p:ext uri="{BB962C8B-B14F-4D97-AF65-F5344CB8AC3E}">
        <p14:creationId xmlns:p14="http://schemas.microsoft.com/office/powerpoint/2010/main" val="138296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E1490B02-62FE-4C7F-9DE5-2331E35DDA40}"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5" name="Slide Number Placeholder 4"/>
          <p:cNvSpPr>
            <a:spLocks noGrp="1"/>
          </p:cNvSpPr>
          <p:nvPr>
            <p:ph type="sldNum" sz="quarter" idx="12"/>
          </p:nvPr>
        </p:nvSpPr>
        <p:spPr/>
        <p:txBody>
          <a:bodyPr/>
          <a:lstStyle/>
          <a:p>
            <a:fld id="{88910C2D-E969-45E3-A3FF-4E417EA3124A}" type="slidenum">
              <a:rPr lang="en-US" smtClean="0"/>
              <a:t>95</a:t>
            </a:fld>
            <a:endParaRPr lang="en-US" dirty="0"/>
          </a:p>
        </p:txBody>
      </p:sp>
      <p:pic>
        <p:nvPicPr>
          <p:cNvPr id="4" name="Picture 3"/>
          <p:cNvPicPr>
            <a:picLocks noChangeAspect="1"/>
          </p:cNvPicPr>
          <p:nvPr/>
        </p:nvPicPr>
        <p:blipFill>
          <a:blip r:embed="rId2"/>
          <a:stretch>
            <a:fillRect/>
          </a:stretch>
        </p:blipFill>
        <p:spPr>
          <a:xfrm>
            <a:off x="488050" y="1747837"/>
            <a:ext cx="9256025" cy="4265505"/>
          </a:xfrm>
          <a:prstGeom prst="rect">
            <a:avLst/>
          </a:prstGeom>
        </p:spPr>
      </p:pic>
    </p:spTree>
    <p:extLst>
      <p:ext uri="{BB962C8B-B14F-4D97-AF65-F5344CB8AC3E}">
        <p14:creationId xmlns:p14="http://schemas.microsoft.com/office/powerpoint/2010/main" val="3742729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01CF004A-44B6-4F7A-B6F0-35B04CA5E4D8}"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5" name="Slide Number Placeholder 4"/>
          <p:cNvSpPr>
            <a:spLocks noGrp="1"/>
          </p:cNvSpPr>
          <p:nvPr>
            <p:ph type="sldNum" sz="quarter" idx="12"/>
          </p:nvPr>
        </p:nvSpPr>
        <p:spPr/>
        <p:txBody>
          <a:bodyPr/>
          <a:lstStyle/>
          <a:p>
            <a:fld id="{88910C2D-E969-45E3-A3FF-4E417EA3124A}" type="slidenum">
              <a:rPr lang="en-US" smtClean="0"/>
              <a:t>96</a:t>
            </a:fld>
            <a:endParaRPr lang="en-US" dirty="0"/>
          </a:p>
        </p:txBody>
      </p:sp>
      <p:pic>
        <p:nvPicPr>
          <p:cNvPr id="4" name="Picture 3"/>
          <p:cNvPicPr>
            <a:picLocks noChangeAspect="1"/>
          </p:cNvPicPr>
          <p:nvPr/>
        </p:nvPicPr>
        <p:blipFill>
          <a:blip r:embed="rId2"/>
          <a:stretch>
            <a:fillRect/>
          </a:stretch>
        </p:blipFill>
        <p:spPr>
          <a:xfrm>
            <a:off x="2057400" y="1738312"/>
            <a:ext cx="8077200" cy="3381375"/>
          </a:xfrm>
          <a:prstGeom prst="rect">
            <a:avLst/>
          </a:prstGeom>
        </p:spPr>
      </p:pic>
    </p:spTree>
    <p:extLst>
      <p:ext uri="{BB962C8B-B14F-4D97-AF65-F5344CB8AC3E}">
        <p14:creationId xmlns:p14="http://schemas.microsoft.com/office/powerpoint/2010/main" val="3014940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BB92EF1F-DA4C-489C-97AC-5A09B697FBA8}" type="datetime1">
              <a:rPr lang="en-US" smtClean="0"/>
              <a:t>2021-09-15</a:t>
            </a:fld>
            <a:endParaRPr lang="en-US"/>
          </a:p>
        </p:txBody>
      </p:sp>
      <p:sp>
        <p:nvSpPr>
          <p:cNvPr id="7" name="Footer Placeholder 6"/>
          <p:cNvSpPr>
            <a:spLocks noGrp="1"/>
          </p:cNvSpPr>
          <p:nvPr>
            <p:ph type="ftr" sz="quarter" idx="11"/>
          </p:nvPr>
        </p:nvSpPr>
        <p:spPr/>
        <p:txBody>
          <a:bodyPr/>
          <a:lstStyle/>
          <a:p>
            <a:r>
              <a:rPr lang="en-US" smtClean="0"/>
              <a:t>Source: </a:t>
            </a:r>
            <a:endParaRPr lang="en-US" dirty="0"/>
          </a:p>
        </p:txBody>
      </p:sp>
      <p:sp>
        <p:nvSpPr>
          <p:cNvPr id="5" name="Slide Number Placeholder 4"/>
          <p:cNvSpPr>
            <a:spLocks noGrp="1"/>
          </p:cNvSpPr>
          <p:nvPr>
            <p:ph type="sldNum" sz="quarter" idx="12"/>
          </p:nvPr>
        </p:nvSpPr>
        <p:spPr/>
        <p:txBody>
          <a:bodyPr/>
          <a:lstStyle/>
          <a:p>
            <a:fld id="{88910C2D-E969-45E3-A3FF-4E417EA3124A}" type="slidenum">
              <a:rPr lang="en-US" smtClean="0"/>
              <a:t>97</a:t>
            </a:fld>
            <a:endParaRPr lang="en-US" dirty="0"/>
          </a:p>
        </p:txBody>
      </p:sp>
      <p:pic>
        <p:nvPicPr>
          <p:cNvPr id="4" name="Picture 3"/>
          <p:cNvPicPr>
            <a:picLocks noChangeAspect="1"/>
          </p:cNvPicPr>
          <p:nvPr/>
        </p:nvPicPr>
        <p:blipFill>
          <a:blip r:embed="rId2"/>
          <a:stretch>
            <a:fillRect/>
          </a:stretch>
        </p:blipFill>
        <p:spPr>
          <a:xfrm>
            <a:off x="2209800" y="1119187"/>
            <a:ext cx="7772400" cy="4619625"/>
          </a:xfrm>
          <a:prstGeom prst="rect">
            <a:avLst/>
          </a:prstGeom>
        </p:spPr>
      </p:pic>
    </p:spTree>
    <p:extLst>
      <p:ext uri="{BB962C8B-B14F-4D97-AF65-F5344CB8AC3E}">
        <p14:creationId xmlns:p14="http://schemas.microsoft.com/office/powerpoint/2010/main" val="3155186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 experience</a:t>
            </a:r>
            <a:endParaRPr lang="en-US" dirty="0"/>
          </a:p>
        </p:txBody>
      </p:sp>
      <p:sp>
        <p:nvSpPr>
          <p:cNvPr id="3" name="Content Placeholder 2"/>
          <p:cNvSpPr>
            <a:spLocks noGrp="1"/>
          </p:cNvSpPr>
          <p:nvPr>
            <p:ph idx="1"/>
          </p:nvPr>
        </p:nvSpPr>
        <p:spPr/>
        <p:txBody>
          <a:bodyPr/>
          <a:lstStyle/>
          <a:p>
            <a:r>
              <a:rPr lang="en-US" dirty="0">
                <a:hlinkClick r:id="rId2"/>
              </a:rPr>
              <a:t>https://gallery.shinyapps.io/simple_regression/</a:t>
            </a:r>
            <a:endParaRPr lang="en-US" dirty="0"/>
          </a:p>
        </p:txBody>
      </p:sp>
    </p:spTree>
    <p:extLst>
      <p:ext uri="{BB962C8B-B14F-4D97-AF65-F5344CB8AC3E}">
        <p14:creationId xmlns:p14="http://schemas.microsoft.com/office/powerpoint/2010/main" val="26253618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all" dirty="0"/>
              <a:t>NO FREE LUNCH THEOREM</a:t>
            </a:r>
            <a:br>
              <a:rPr lang="en-US" b="1" cap="all" dirty="0"/>
            </a:br>
            <a:endParaRPr lang="en-US" dirty="0"/>
          </a:p>
        </p:txBody>
      </p:sp>
      <p:sp>
        <p:nvSpPr>
          <p:cNvPr id="3" name="Content Placeholder 2"/>
          <p:cNvSpPr>
            <a:spLocks noGrp="1"/>
          </p:cNvSpPr>
          <p:nvPr>
            <p:ph idx="1"/>
          </p:nvPr>
        </p:nvSpPr>
        <p:spPr/>
        <p:txBody>
          <a:bodyPr/>
          <a:lstStyle/>
          <a:p>
            <a:endParaRPr lang="en-US"/>
          </a:p>
        </p:txBody>
      </p:sp>
      <p:pic>
        <p:nvPicPr>
          <p:cNvPr id="2050" name="Picture 2" descr="Challenge Assumptions – Observe Li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582" y="2819398"/>
            <a:ext cx="6096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0183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18416</TotalTime>
  <Words>5997</Words>
  <Application>Microsoft Office PowerPoint</Application>
  <PresentationFormat>Widescreen</PresentationFormat>
  <Paragraphs>1132</Paragraphs>
  <Slides>289</Slides>
  <Notes>147</Notes>
  <HiddenSlides>24</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289</vt:i4>
      </vt:variant>
    </vt:vector>
  </HeadingPairs>
  <TitlesOfParts>
    <vt:vector size="302" baseType="lpstr">
      <vt:lpstr>Arial</vt:lpstr>
      <vt:lpstr>Arial Unicode MS</vt:lpstr>
      <vt:lpstr>Calibri</vt:lpstr>
      <vt:lpstr>Corbel</vt:lpstr>
      <vt:lpstr>JetBrainsMonoNL</vt:lpstr>
      <vt:lpstr>Roboto</vt:lpstr>
      <vt:lpstr>sohne</vt:lpstr>
      <vt:lpstr>Studio-Feixen-Sans</vt:lpstr>
      <vt:lpstr>Tahoma</vt:lpstr>
      <vt:lpstr>Times New Roman</vt:lpstr>
      <vt:lpstr>Wingdings</vt:lpstr>
      <vt:lpstr>3_Banded</vt:lpstr>
      <vt:lpstr>Equation</vt:lpstr>
      <vt:lpstr>Links to open</vt:lpstr>
      <vt:lpstr>flow</vt:lpstr>
      <vt:lpstr>PowerPoint Presentation</vt:lpstr>
      <vt:lpstr>To do </vt:lpstr>
      <vt:lpstr>projects</vt:lpstr>
      <vt:lpstr>Agenda </vt:lpstr>
      <vt:lpstr>How to choose? </vt:lpstr>
      <vt:lpstr>Which model?</vt:lpstr>
      <vt:lpstr>Is it safe?</vt:lpstr>
      <vt:lpstr>Anything wrong?</vt:lpstr>
      <vt:lpstr>Announcement </vt:lpstr>
      <vt:lpstr>Storks Deliver Babies (p  0.008)</vt:lpstr>
      <vt:lpstr>Spurious correlations</vt:lpstr>
      <vt:lpstr>Simpsons paradox</vt:lpstr>
      <vt:lpstr>Randomization</vt:lpstr>
      <vt:lpstr>evidence</vt:lpstr>
      <vt:lpstr>Cassie kozyrgov</vt:lpstr>
      <vt:lpstr>PowerPoint Presentation</vt:lpstr>
      <vt:lpstr>Welcome to linear regression</vt:lpstr>
      <vt:lpstr>demo</vt:lpstr>
      <vt:lpstr>A/B testing Project </vt:lpstr>
      <vt:lpstr>Part II - A/B Test</vt:lpstr>
      <vt:lpstr>Part III - A regression approach</vt:lpstr>
      <vt:lpstr>Breakout room1</vt:lpstr>
      <vt:lpstr>Another point of view</vt:lpstr>
      <vt:lpstr>regression</vt:lpstr>
      <vt:lpstr>Guess!</vt:lpstr>
      <vt:lpstr>Attitude of machine learning</vt:lpstr>
      <vt:lpstr>Brave enough?</vt:lpstr>
      <vt:lpstr>PowerPoint Presentation</vt:lpstr>
      <vt:lpstr>PowerPoint Presentation</vt:lpstr>
      <vt:lpstr>How to use the info?</vt:lpstr>
      <vt:lpstr>Guess now </vt:lpstr>
      <vt:lpstr>A bad guess  </vt:lpstr>
      <vt:lpstr>PowerPoint Presentation</vt:lpstr>
      <vt:lpstr>Is weight useful?</vt:lpstr>
      <vt:lpstr>Regression: putting line through stuff  </vt:lpstr>
      <vt:lpstr>PowerPoint Presentation</vt:lpstr>
      <vt:lpstr>This one!</vt:lpstr>
      <vt:lpstr>PowerPoint Presentation</vt:lpstr>
      <vt:lpstr>We have a feature</vt:lpstr>
      <vt:lpstr>PowerPoint Presentation</vt:lpstr>
      <vt:lpstr>Best fit line?</vt:lpstr>
      <vt:lpstr>PowerPoint Presentation</vt:lpstr>
      <vt:lpstr>PowerPoint Presentation</vt:lpstr>
      <vt:lpstr>PowerPoint Presentation</vt:lpstr>
      <vt:lpstr>PowerPoint Presentation</vt:lpstr>
      <vt:lpstr>PowerPoint Presentation</vt:lpstr>
      <vt:lpstr>Heart of machine learning</vt:lpstr>
      <vt:lpstr>PowerPoint Presentation</vt:lpstr>
      <vt:lpstr>Not much</vt:lpstr>
      <vt:lpstr>PowerPoint Presentation</vt:lpstr>
      <vt:lpstr>PowerPoint Presentation</vt:lpstr>
      <vt:lpstr>IT WAS A LINE</vt:lpstr>
      <vt:lpstr>NOW A PLANE</vt:lpstr>
      <vt:lpstr>PowerPoint Presentation</vt:lpstr>
      <vt:lpstr>ENOUGH IMPROVEMENT?</vt:lpstr>
      <vt:lpstr>PowerPoint Presentation</vt:lpstr>
      <vt:lpstr>Machine learning pillar!</vt:lpstr>
      <vt:lpstr>PowerPoint Presentation</vt:lpstr>
      <vt:lpstr>Any guesses? </vt:lpstr>
      <vt:lpstr>9:4:4 nutrition rule </vt:lpstr>
      <vt:lpstr>PowerPoint Presentation</vt:lpstr>
      <vt:lpstr>9:4:4</vt:lpstr>
      <vt:lpstr>Feature engineering</vt:lpstr>
      <vt:lpstr>PowerPoint Presentation</vt:lpstr>
      <vt:lpstr>PowerPoint Presentation</vt:lpstr>
      <vt:lpstr>PowerPoint Presentation</vt:lpstr>
      <vt:lpstr>PowerPoint Presentation</vt:lpstr>
      <vt:lpstr>PowerPoint Presentation</vt:lpstr>
      <vt:lpstr>Train – test - validate … </vt:lpstr>
      <vt:lpstr>What he got..</vt:lpstr>
      <vt:lpstr>Training</vt:lpstr>
      <vt:lpstr>Found the pattern</vt:lpstr>
      <vt:lpstr>Try another example!!</vt:lpstr>
      <vt:lpstr>More examples before exam</vt:lpstr>
      <vt:lpstr>Tries his model</vt:lpstr>
      <vt:lpstr>What now?</vt:lpstr>
      <vt:lpstr>3 am</vt:lpstr>
      <vt:lpstr>PowerPoint Presentation</vt:lpstr>
      <vt:lpstr>Testing phase in ML/AI</vt:lpstr>
      <vt:lpstr>PowerPoint Presentation</vt:lpstr>
      <vt:lpstr>No trust</vt:lpstr>
      <vt:lpstr>PowerPoint Presentation</vt:lpstr>
      <vt:lpstr>Fails on testing?     Game over… </vt:lpstr>
      <vt:lpstr>PowerPoint Presentation</vt:lpstr>
      <vt:lpstr>PowerPoint Presentation</vt:lpstr>
      <vt:lpstr>PowerPoint Presentation</vt:lpstr>
      <vt:lpstr>PowerPoint Presentation</vt:lpstr>
      <vt:lpstr>The question</vt:lpstr>
      <vt:lpstr>PowerPoint Presentation</vt:lpstr>
      <vt:lpstr>Breakout room 2</vt:lpstr>
      <vt:lpstr>Smf </vt:lpstr>
      <vt:lpstr>PowerPoint Presentation</vt:lpstr>
      <vt:lpstr>PowerPoint Presentation</vt:lpstr>
      <vt:lpstr>PowerPoint Presentation</vt:lpstr>
      <vt:lpstr>PowerPoint Presentation</vt:lpstr>
      <vt:lpstr>Shiny experience</vt:lpstr>
      <vt:lpstr>NO FREE LUNCH THEOREM </vt:lpstr>
      <vt:lpstr>PowerPoint Presentation</vt:lpstr>
      <vt:lpstr>Datacamp supervised learning with sickit learn</vt:lpstr>
      <vt:lpstr>PowerPoint Presentation</vt:lpstr>
      <vt:lpstr>Lasso and ridge regression </vt:lpstr>
      <vt:lpstr>Imbalance</vt:lpstr>
      <vt:lpstr>A good model?</vt:lpstr>
      <vt:lpstr>SOLUTION </vt:lpstr>
      <vt:lpstr>RECALL </vt:lpstr>
      <vt:lpstr>PowerPoint Presentation</vt:lpstr>
      <vt:lpstr>PowerPoint Presentation</vt:lpstr>
      <vt:lpstr>PowerPoint Presentation</vt:lpstr>
      <vt:lpstr>logistic regression</vt:lpstr>
      <vt:lpstr>PowerPoint Presentation</vt:lpstr>
      <vt:lpstr>PowerPoint Presentation</vt:lpstr>
      <vt:lpstr>assymetry</vt:lpstr>
      <vt:lpstr>Taking the log</vt:lpstr>
      <vt:lpstr>PowerPoint Presentation</vt:lpstr>
      <vt:lpstr>Odds ratio</vt:lpstr>
      <vt:lpstr>PowerPoint Presentation</vt:lpstr>
      <vt:lpstr>PowerPoint Presentation</vt:lpstr>
      <vt:lpstr>PowerPoint Presentation</vt:lpstr>
      <vt:lpstr>PowerPoint Presentation</vt:lpstr>
      <vt:lpstr>Logistic regression </vt:lpstr>
      <vt:lpstr>ROC</vt:lpstr>
      <vt:lpstr>PowerPoint Presentation</vt:lpstr>
      <vt:lpstr>ROC</vt:lpstr>
      <vt:lpstr>PowerPoint Presentation</vt:lpstr>
      <vt:lpstr>Precision recall curve</vt:lpstr>
      <vt:lpstr>PowerPoint Presentation</vt:lpstr>
      <vt:lpstr>Overfitting</vt:lpstr>
      <vt:lpstr>PowerPoint Presentation</vt:lpstr>
      <vt:lpstr>PowerPoint Presentation</vt:lpstr>
      <vt:lpstr>PowerPoint Presentation</vt:lpstr>
      <vt:lpstr>PowerPoint Presentation</vt:lpstr>
      <vt:lpstr>Randomized search CV</vt:lpstr>
      <vt:lpstr>Holding out a test set</vt:lpstr>
      <vt:lpstr>A/B testing case study </vt:lpstr>
      <vt:lpstr>PowerPoint Presentation</vt:lpstr>
      <vt:lpstr>PowerPoint Presentation</vt:lpstr>
      <vt:lpstr>Visualize the correlation</vt:lpstr>
      <vt:lpstr>Guess the correlation </vt:lpstr>
      <vt:lpstr>Solution</vt:lpstr>
      <vt:lpstr>Sample size and statistical significance, correlation coefficient</vt:lpstr>
      <vt:lpstr>Example: between-patient comparison</vt:lpstr>
      <vt:lpstr>PowerPoint Presentation</vt:lpstr>
      <vt:lpstr>Teaser...</vt:lpstr>
      <vt:lpstr>Correlation vs causality </vt:lpstr>
      <vt:lpstr>spearmen</vt:lpstr>
      <vt:lpstr>Kendall tau</vt:lpstr>
      <vt:lpstr>Biserial and point-biserial correlations</vt:lpstr>
      <vt:lpstr>PowerPoint Presentation</vt:lpstr>
      <vt:lpstr>PowerPoint Presentation</vt:lpstr>
      <vt:lpstr>Prediction</vt:lpstr>
      <vt:lpstr>What is ordinary least squares? </vt:lpstr>
      <vt:lpstr>PowerPoint Presentation</vt:lpstr>
      <vt:lpstr>PowerPoint Presentation</vt:lpstr>
      <vt:lpstr>Hypothesis testing for linear regression</vt:lpstr>
      <vt:lpstr>PowerPoint Presentation</vt:lpstr>
      <vt:lpstr>PowerPoint Presentation</vt:lpstr>
      <vt:lpstr>Coefficient of determination</vt:lpstr>
      <vt:lpstr>PowerPoint Presentation</vt:lpstr>
      <vt:lpstr>PowerPoint Presentation</vt:lpstr>
      <vt:lpstr>PowerPoint Presentation</vt:lpstr>
      <vt:lpstr>Solution ?</vt:lpstr>
      <vt:lpstr>Why ???</vt:lpstr>
      <vt:lpstr>PowerPoint Presentation</vt:lpstr>
      <vt:lpstr>PowerPoint Presentation</vt:lpstr>
      <vt:lpstr>TEASER</vt:lpstr>
      <vt:lpstr>PowerPoint Presentation</vt:lpstr>
      <vt:lpstr>       Sample data: vitamin D  (n=100)</vt:lpstr>
      <vt:lpstr>Distribution of DSST</vt:lpstr>
      <vt:lpstr>Multiple linear regression    - control for confounders - improve predictions  - test for interactions between predictors (effect modification) </vt:lpstr>
      <vt:lpstr>PowerPoint Presentation</vt:lpstr>
      <vt:lpstr>PowerPoint Presentation</vt:lpstr>
      <vt:lpstr>Multivariate regression results:</vt:lpstr>
      <vt:lpstr>Evidence of confounding</vt:lpstr>
      <vt:lpstr>Confounding rule of thumb</vt:lpstr>
      <vt:lpstr>Key terms</vt:lpstr>
      <vt:lpstr>PowerPoint Presentation</vt:lpstr>
      <vt:lpstr> </vt:lpstr>
      <vt:lpstr>PowerPoint Presentation</vt:lpstr>
      <vt:lpstr>Linear algebra refresher </vt:lpstr>
      <vt:lpstr>When fitting simple linear regression </vt:lpstr>
      <vt:lpstr>PowerPoint Presentation</vt:lpstr>
      <vt:lpstr>PowerPoint Presentation</vt:lpstr>
      <vt:lpstr>Holding all variables constant </vt:lpstr>
      <vt:lpstr>PowerPoint Presentation</vt:lpstr>
      <vt:lpstr>PowerPoint Presentation</vt:lpstr>
      <vt:lpstr>PowerPoint Presentation</vt:lpstr>
      <vt:lpstr>PowerPoint Presentation</vt:lpstr>
      <vt:lpstr>Zero one negative one dummy</vt:lpstr>
      <vt:lpstr>PowerPoint Presentation</vt:lpstr>
      <vt:lpstr>PowerPoint Presentation</vt:lpstr>
      <vt:lpstr>PowerPoint Presentation</vt:lpstr>
      <vt:lpstr>PowerPoint Presentation</vt:lpstr>
      <vt:lpstr>Assumptions</vt:lpstr>
      <vt:lpstr>Assumptions </vt:lpstr>
      <vt:lpstr>Representative?</vt:lpstr>
      <vt:lpstr>Outliers (influential points)</vt:lpstr>
      <vt:lpstr>Assumptions</vt:lpstr>
      <vt:lpstr>Some everyday models</vt:lpstr>
      <vt:lpstr>Assumptions</vt:lpstr>
      <vt:lpstr>Linearity</vt:lpstr>
      <vt:lpstr>PowerPoint Presentation</vt:lpstr>
      <vt:lpstr>Independence</vt:lpstr>
      <vt:lpstr>PowerPoint Presentation</vt:lpstr>
      <vt:lpstr>Overfitting </vt:lpstr>
      <vt:lpstr>Influential points</vt:lpstr>
      <vt:lpstr>Multicolinearity</vt:lpstr>
      <vt:lpstr>PowerPoint Presentation</vt:lpstr>
      <vt:lpstr>PowerPoint Presentation</vt:lpstr>
      <vt:lpstr>PowerPoint Presentation</vt:lpstr>
      <vt:lpstr>PowerPoint Presentation</vt:lpstr>
      <vt:lpstr>PowerPoint Presentation</vt:lpstr>
      <vt:lpstr>Pressure can output a p-value من الشرخ الجواني))</vt:lpstr>
      <vt:lpstr>What to do ? </vt:lpstr>
      <vt:lpstr>CASE study</vt:lpstr>
      <vt:lpstr>PowerPoint Presentation</vt:lpstr>
      <vt:lpstr>PowerPoint Presentation</vt:lpstr>
      <vt:lpstr>PowerPoint Presentation</vt:lpstr>
      <vt:lpstr>PowerPoint Presentation</vt:lpstr>
      <vt:lpstr>PowerPoint Presentation</vt:lpstr>
      <vt:lpstr>Which regression model to choose?</vt:lpstr>
      <vt:lpstr>Logistic regression </vt:lpstr>
      <vt:lpstr>PowerPoint Presentation</vt:lpstr>
      <vt:lpstr>PowerPoint Presentation</vt:lpstr>
      <vt:lpstr>PowerPoint Presentation</vt:lpstr>
      <vt:lpstr>Multicollinearity </vt:lpstr>
      <vt:lpstr>PowerPoint Presentation</vt:lpstr>
      <vt:lpstr>PowerPoint Presentation</vt:lpstr>
      <vt:lpstr>Higher order terms/ quadratics/ interaction</vt:lpstr>
      <vt:lpstr>Interactions</vt:lpstr>
      <vt:lpstr>PowerPoint Presentation</vt:lpstr>
      <vt:lpstr>PowerPoint Presentation</vt:lpstr>
      <vt:lpstr>PowerPoint Presentation</vt:lpstr>
      <vt:lpstr>Which variables to keep </vt:lpstr>
      <vt:lpstr>Logistic regression </vt:lpstr>
      <vt:lpstr>PowerPoint Presentation</vt:lpstr>
      <vt:lpstr>PowerPoint Presentation</vt:lpstr>
      <vt:lpstr>PowerPoint Presentation</vt:lpstr>
      <vt:lpstr>PowerPoint Presentation</vt:lpstr>
      <vt:lpstr>Question </vt:lpstr>
      <vt:lpstr>PowerPoint Presentation</vt:lpstr>
      <vt:lpstr>Fitting models using R-style formulas¶ </vt:lpstr>
      <vt:lpstr>PowerPoint Presentation</vt:lpstr>
      <vt:lpstr>PowerPoint Presentation</vt:lpstr>
      <vt:lpstr>PowerPoint Presentation</vt:lpstr>
      <vt:lpstr>PowerPoint Presentation</vt:lpstr>
      <vt:lpstr>PowerPoint Presentation</vt:lpstr>
      <vt:lpstr>PowerPoint Presentation</vt:lpstr>
      <vt:lpstr>Recall vs Precision vs Sensitivity vs PPV vs F1 </vt:lpstr>
      <vt:lpstr>Sickit learn </vt:lpstr>
      <vt:lpstr>Train-dev split </vt:lpstr>
      <vt:lpstr>Clones</vt:lpstr>
      <vt:lpstr>PowerPoint Presentation</vt:lpstr>
      <vt:lpstr>An experiment? </vt:lpstr>
      <vt:lpstr>Solution</vt:lpstr>
      <vt:lpstr>PowerPoint Presentation</vt:lpstr>
      <vt:lpstr>Solution </vt:lpstr>
      <vt:lpstr>PowerPoint Presentation</vt:lpstr>
      <vt:lpstr>Solution</vt:lpstr>
      <vt:lpstr>Scientific summary</vt:lpstr>
      <vt:lpstr>Scientific summary</vt:lpstr>
      <vt:lpstr>Why 10%</vt:lpstr>
      <vt:lpstr>Why not?</vt:lpstr>
      <vt:lpstr>Live traffic </vt:lpstr>
      <vt:lpstr>Control group</vt:lpstr>
      <vt:lpstr>Solution</vt:lpstr>
      <vt:lpstr>Run time </vt:lpstr>
      <vt:lpstr>Parallel scenario </vt:lpstr>
      <vt:lpstr>PowerPoint Presentation</vt:lpstr>
      <vt:lpstr>Pitfall </vt:lpstr>
      <vt:lpstr>Deep water?</vt:lpstr>
      <vt:lpstr>PowerPoint Presentation</vt:lpstr>
      <vt:lpstr>PowerPoint Presentation</vt:lpstr>
      <vt:lpstr>PowerPoint Presentation</vt:lpstr>
      <vt:lpstr>PowerPoint Presentation</vt:lpstr>
      <vt:lpstr>PowerPoint Presentation</vt:lpstr>
      <vt:lpstr>Spot the difference </vt:lpstr>
      <vt:lpstr>More info?</vt:lpstr>
      <vt:lpstr>PowerPoint Presentation</vt:lpstr>
      <vt:lpstr>PowerPoint Presentation</vt:lpstr>
      <vt:lpstr>Classification vs prediction</vt:lpstr>
      <vt:lpstr>classification</vt:lpstr>
      <vt:lpstr>prediction</vt:lpstr>
      <vt:lpstr>Regression?? </vt:lpstr>
      <vt:lpstr>PowerPoint Presentation</vt:lpstr>
      <vt:lpstr>How to start?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600</cp:revision>
  <dcterms:created xsi:type="dcterms:W3CDTF">2021-02-25T12:43:00Z</dcterms:created>
  <dcterms:modified xsi:type="dcterms:W3CDTF">2021-09-15T15:16:13Z</dcterms:modified>
</cp:coreProperties>
</file>